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7"/>
  </p:notesMasterIdLst>
  <p:sldIdLst>
    <p:sldId id="294" r:id="rId2"/>
    <p:sldId id="295" r:id="rId3"/>
    <p:sldId id="363" r:id="rId4"/>
    <p:sldId id="371" r:id="rId5"/>
    <p:sldId id="367" r:id="rId6"/>
    <p:sldId id="293" r:id="rId7"/>
    <p:sldId id="1041" r:id="rId8"/>
    <p:sldId id="1042" r:id="rId9"/>
    <p:sldId id="1043" r:id="rId10"/>
    <p:sldId id="1044" r:id="rId11"/>
    <p:sldId id="1045" r:id="rId12"/>
    <p:sldId id="1046" r:id="rId13"/>
    <p:sldId id="1047" r:id="rId14"/>
    <p:sldId id="1048" r:id="rId15"/>
    <p:sldId id="1049" r:id="rId16"/>
    <p:sldId id="1050" r:id="rId17"/>
    <p:sldId id="1051" r:id="rId18"/>
    <p:sldId id="1052" r:id="rId19"/>
    <p:sldId id="1053" r:id="rId20"/>
    <p:sldId id="1054" r:id="rId21"/>
    <p:sldId id="1055" r:id="rId22"/>
    <p:sldId id="1056" r:id="rId23"/>
    <p:sldId id="1057" r:id="rId24"/>
    <p:sldId id="1058" r:id="rId25"/>
    <p:sldId id="1059" r:id="rId26"/>
    <p:sldId id="1060" r:id="rId27"/>
    <p:sldId id="1061" r:id="rId28"/>
    <p:sldId id="1062" r:id="rId29"/>
    <p:sldId id="357" r:id="rId30"/>
    <p:sldId id="1276" r:id="rId31"/>
    <p:sldId id="1277" r:id="rId32"/>
    <p:sldId id="1278" r:id="rId33"/>
    <p:sldId id="1279" r:id="rId34"/>
    <p:sldId id="1280" r:id="rId35"/>
    <p:sldId id="1281" r:id="rId36"/>
    <p:sldId id="1282" r:id="rId37"/>
    <p:sldId id="1283" r:id="rId38"/>
    <p:sldId id="1284" r:id="rId39"/>
    <p:sldId id="1285" r:id="rId40"/>
    <p:sldId id="1286" r:id="rId41"/>
    <p:sldId id="1287" r:id="rId42"/>
    <p:sldId id="1288" r:id="rId43"/>
    <p:sldId id="1289" r:id="rId44"/>
    <p:sldId id="1290" r:id="rId45"/>
    <p:sldId id="1291" r:id="rId46"/>
    <p:sldId id="1292" r:id="rId47"/>
    <p:sldId id="1293" r:id="rId48"/>
    <p:sldId id="1294" r:id="rId49"/>
    <p:sldId id="1295" r:id="rId50"/>
    <p:sldId id="1296" r:id="rId51"/>
    <p:sldId id="1040" r:id="rId52"/>
    <p:sldId id="1063" r:id="rId53"/>
    <p:sldId id="1064" r:id="rId54"/>
    <p:sldId id="1065" r:id="rId55"/>
    <p:sldId id="1066" r:id="rId56"/>
    <p:sldId id="1067" r:id="rId57"/>
    <p:sldId id="1068" r:id="rId58"/>
    <p:sldId id="1069" r:id="rId59"/>
    <p:sldId id="1070" r:id="rId60"/>
    <p:sldId id="1071" r:id="rId61"/>
    <p:sldId id="1072" r:id="rId62"/>
    <p:sldId id="1073" r:id="rId63"/>
    <p:sldId id="1074" r:id="rId64"/>
    <p:sldId id="1075" r:id="rId65"/>
    <p:sldId id="1076" r:id="rId66"/>
    <p:sldId id="1077" r:id="rId67"/>
    <p:sldId id="1078" r:id="rId68"/>
    <p:sldId id="1079" r:id="rId69"/>
    <p:sldId id="896" r:id="rId70"/>
    <p:sldId id="1092" r:id="rId71"/>
    <p:sldId id="1093" r:id="rId72"/>
    <p:sldId id="1094" r:id="rId73"/>
    <p:sldId id="1095" r:id="rId74"/>
    <p:sldId id="1096" r:id="rId75"/>
    <p:sldId id="1097" r:id="rId76"/>
    <p:sldId id="1098" r:id="rId77"/>
    <p:sldId id="1099" r:id="rId78"/>
    <p:sldId id="1100" r:id="rId79"/>
    <p:sldId id="1101" r:id="rId80"/>
    <p:sldId id="1102" r:id="rId81"/>
    <p:sldId id="1103" r:id="rId82"/>
    <p:sldId id="1104" r:id="rId83"/>
    <p:sldId id="1039" r:id="rId84"/>
    <p:sldId id="361" r:id="rId85"/>
    <p:sldId id="359" r:id="rId86"/>
    <p:sldId id="603" r:id="rId87"/>
    <p:sldId id="604" r:id="rId88"/>
    <p:sldId id="895" r:id="rId89"/>
    <p:sldId id="605" r:id="rId90"/>
    <p:sldId id="716" r:id="rId91"/>
    <p:sldId id="389" r:id="rId92"/>
    <p:sldId id="1105" r:id="rId93"/>
    <p:sldId id="1106" r:id="rId94"/>
    <p:sldId id="1107" r:id="rId95"/>
    <p:sldId id="1108" r:id="rId96"/>
    <p:sldId id="1109" r:id="rId97"/>
    <p:sldId id="1110" r:id="rId98"/>
    <p:sldId id="1111" r:id="rId99"/>
    <p:sldId id="1112" r:id="rId100"/>
    <p:sldId id="1113" r:id="rId101"/>
    <p:sldId id="1114" r:id="rId102"/>
    <p:sldId id="1115" r:id="rId103"/>
    <p:sldId id="1116" r:id="rId104"/>
    <p:sldId id="1117" r:id="rId105"/>
    <p:sldId id="1118" r:id="rId106"/>
    <p:sldId id="1119" r:id="rId107"/>
    <p:sldId id="1120" r:id="rId108"/>
    <p:sldId id="1121" r:id="rId109"/>
    <p:sldId id="1122" r:id="rId110"/>
    <p:sldId id="1123" r:id="rId111"/>
    <p:sldId id="1124" r:id="rId112"/>
    <p:sldId id="1125" r:id="rId113"/>
    <p:sldId id="1126" r:id="rId114"/>
    <p:sldId id="1127" r:id="rId115"/>
    <p:sldId id="1128" r:id="rId116"/>
    <p:sldId id="1129" r:id="rId117"/>
    <p:sldId id="1130" r:id="rId118"/>
    <p:sldId id="1131" r:id="rId119"/>
    <p:sldId id="1132" r:id="rId120"/>
    <p:sldId id="1133" r:id="rId121"/>
    <p:sldId id="1134" r:id="rId122"/>
    <p:sldId id="1135" r:id="rId123"/>
    <p:sldId id="1136" r:id="rId124"/>
    <p:sldId id="1137" r:id="rId125"/>
    <p:sldId id="1138" r:id="rId126"/>
    <p:sldId id="1139" r:id="rId127"/>
    <p:sldId id="1140" r:id="rId128"/>
    <p:sldId id="390" r:id="rId129"/>
    <p:sldId id="1141" r:id="rId130"/>
    <p:sldId id="1142" r:id="rId131"/>
    <p:sldId id="1143" r:id="rId132"/>
    <p:sldId id="1144" r:id="rId133"/>
    <p:sldId id="1145" r:id="rId134"/>
    <p:sldId id="1146" r:id="rId135"/>
    <p:sldId id="1147" r:id="rId136"/>
    <p:sldId id="1148" r:id="rId137"/>
    <p:sldId id="1149" r:id="rId138"/>
    <p:sldId id="1150" r:id="rId139"/>
    <p:sldId id="1151" r:id="rId140"/>
    <p:sldId id="1152" r:id="rId141"/>
    <p:sldId id="1153" r:id="rId142"/>
    <p:sldId id="1154" r:id="rId143"/>
    <p:sldId id="1155" r:id="rId144"/>
    <p:sldId id="1156" r:id="rId145"/>
    <p:sldId id="1157" r:id="rId146"/>
    <p:sldId id="1158" r:id="rId147"/>
    <p:sldId id="1159" r:id="rId148"/>
    <p:sldId id="1160" r:id="rId149"/>
    <p:sldId id="1161" r:id="rId150"/>
    <p:sldId id="1162" r:id="rId151"/>
    <p:sldId id="1163" r:id="rId152"/>
    <p:sldId id="1164" r:id="rId153"/>
    <p:sldId id="1165" r:id="rId154"/>
    <p:sldId id="1166" r:id="rId155"/>
    <p:sldId id="1167" r:id="rId156"/>
    <p:sldId id="1168" r:id="rId157"/>
    <p:sldId id="1169" r:id="rId158"/>
    <p:sldId id="1170" r:id="rId159"/>
    <p:sldId id="1171" r:id="rId160"/>
    <p:sldId id="1172" r:id="rId161"/>
    <p:sldId id="1173" r:id="rId162"/>
    <p:sldId id="1174" r:id="rId163"/>
    <p:sldId id="1175" r:id="rId164"/>
    <p:sldId id="391" r:id="rId165"/>
    <p:sldId id="1176" r:id="rId166"/>
    <p:sldId id="1177" r:id="rId167"/>
    <p:sldId id="1178" r:id="rId168"/>
    <p:sldId id="1179" r:id="rId169"/>
    <p:sldId id="1180" r:id="rId170"/>
    <p:sldId id="1181" r:id="rId171"/>
    <p:sldId id="1182" r:id="rId172"/>
    <p:sldId id="1183" r:id="rId173"/>
    <p:sldId id="1184" r:id="rId174"/>
    <p:sldId id="1185" r:id="rId175"/>
    <p:sldId id="1186" r:id="rId176"/>
    <p:sldId id="1187" r:id="rId177"/>
    <p:sldId id="1188" r:id="rId178"/>
    <p:sldId id="1189" r:id="rId179"/>
    <p:sldId id="1190" r:id="rId180"/>
    <p:sldId id="1191" r:id="rId181"/>
    <p:sldId id="1192" r:id="rId182"/>
    <p:sldId id="1193" r:id="rId183"/>
    <p:sldId id="1194" r:id="rId184"/>
    <p:sldId id="1195" r:id="rId185"/>
    <p:sldId id="1196" r:id="rId186"/>
    <p:sldId id="1197" r:id="rId187"/>
    <p:sldId id="1198" r:id="rId188"/>
    <p:sldId id="1199" r:id="rId189"/>
    <p:sldId id="1200" r:id="rId190"/>
    <p:sldId id="1201" r:id="rId191"/>
    <p:sldId id="1202" r:id="rId192"/>
    <p:sldId id="1203" r:id="rId193"/>
    <p:sldId id="1204" r:id="rId194"/>
    <p:sldId id="1205" r:id="rId195"/>
    <p:sldId id="1206" r:id="rId196"/>
    <p:sldId id="1207" r:id="rId197"/>
    <p:sldId id="1208" r:id="rId198"/>
    <p:sldId id="1209" r:id="rId199"/>
    <p:sldId id="1210" r:id="rId200"/>
    <p:sldId id="1211" r:id="rId201"/>
    <p:sldId id="1212" r:id="rId202"/>
    <p:sldId id="1213" r:id="rId203"/>
    <p:sldId id="1214" r:id="rId204"/>
    <p:sldId id="1215" r:id="rId205"/>
    <p:sldId id="1216" r:id="rId206"/>
    <p:sldId id="1217" r:id="rId207"/>
    <p:sldId id="1218" r:id="rId208"/>
    <p:sldId id="1219" r:id="rId209"/>
    <p:sldId id="1220" r:id="rId210"/>
    <p:sldId id="1221" r:id="rId211"/>
    <p:sldId id="1222" r:id="rId212"/>
    <p:sldId id="1223" r:id="rId213"/>
    <p:sldId id="1224" r:id="rId214"/>
    <p:sldId id="1225" r:id="rId215"/>
    <p:sldId id="1226" r:id="rId216"/>
    <p:sldId id="1227" r:id="rId217"/>
    <p:sldId id="1228" r:id="rId218"/>
    <p:sldId id="1229" r:id="rId219"/>
    <p:sldId id="1230" r:id="rId220"/>
    <p:sldId id="1231" r:id="rId221"/>
    <p:sldId id="1232" r:id="rId222"/>
    <p:sldId id="1233" r:id="rId223"/>
    <p:sldId id="1234" r:id="rId224"/>
    <p:sldId id="1235" r:id="rId225"/>
    <p:sldId id="1236" r:id="rId226"/>
    <p:sldId id="1237" r:id="rId227"/>
    <p:sldId id="1238" r:id="rId228"/>
    <p:sldId id="1239" r:id="rId229"/>
    <p:sldId id="1240" r:id="rId230"/>
    <p:sldId id="1241" r:id="rId231"/>
    <p:sldId id="1242" r:id="rId232"/>
    <p:sldId id="1243" r:id="rId233"/>
    <p:sldId id="1244" r:id="rId234"/>
    <p:sldId id="1245" r:id="rId235"/>
    <p:sldId id="673" r:id="rId236"/>
    <p:sldId id="1246" r:id="rId237"/>
    <p:sldId id="1247" r:id="rId238"/>
    <p:sldId id="1248" r:id="rId239"/>
    <p:sldId id="1249" r:id="rId240"/>
    <p:sldId id="1250" r:id="rId241"/>
    <p:sldId id="1251" r:id="rId242"/>
    <p:sldId id="1252" r:id="rId243"/>
    <p:sldId id="1253" r:id="rId244"/>
    <p:sldId id="1254" r:id="rId245"/>
    <p:sldId id="1255" r:id="rId246"/>
    <p:sldId id="1256" r:id="rId247"/>
    <p:sldId id="1257" r:id="rId248"/>
    <p:sldId id="1258" r:id="rId249"/>
    <p:sldId id="1259" r:id="rId250"/>
    <p:sldId id="1260" r:id="rId251"/>
    <p:sldId id="1261" r:id="rId252"/>
    <p:sldId id="1262" r:id="rId253"/>
    <p:sldId id="1263" r:id="rId254"/>
    <p:sldId id="1264" r:id="rId255"/>
    <p:sldId id="1265" r:id="rId256"/>
    <p:sldId id="1266" r:id="rId257"/>
    <p:sldId id="1267" r:id="rId258"/>
    <p:sldId id="1268" r:id="rId259"/>
    <p:sldId id="1269" r:id="rId260"/>
    <p:sldId id="1270" r:id="rId261"/>
    <p:sldId id="1271" r:id="rId262"/>
    <p:sldId id="1272" r:id="rId263"/>
    <p:sldId id="1273" r:id="rId264"/>
    <p:sldId id="1274" r:id="rId265"/>
    <p:sldId id="1275" r:id="rId26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37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viewProps" Target="view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theme" Target="theme/theme1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tableStyles" Target="tableStyle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notesMaster" Target="notesMasters/notesMaster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49EE5-EAA5-40FE-BFC0-54C456BB245B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7FC26-A880-4A31-B402-7EFF83C123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230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83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86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527963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836847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233513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5279634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437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777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51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1679511" y="429938"/>
            <a:ext cx="7335172" cy="263902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871532" y="2918016"/>
            <a:ext cx="192021" cy="432049"/>
            <a:chOff x="4815008" y="1484784"/>
            <a:chExt cx="216024" cy="648072"/>
          </a:xfrm>
        </p:grpSpPr>
        <p:sp>
          <p:nvSpPr>
            <p:cNvPr id="8" name="직사각형 7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solidFill>
                  <a:srgbClr val="6521AF"/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852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2020-04-23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6192012" y="2780928"/>
            <a:ext cx="5856651" cy="214531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6420011" y="1739868"/>
            <a:ext cx="238668" cy="537004"/>
            <a:chOff x="4815008" y="1484784"/>
            <a:chExt cx="216024" cy="648072"/>
          </a:xfrm>
        </p:grpSpPr>
        <p:sp>
          <p:nvSpPr>
            <p:cNvPr id="10" name="직사각형 9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7584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962423" y="116632"/>
            <a:ext cx="964607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31371" y="1176869"/>
            <a:ext cx="11346142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1424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743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59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082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38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291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438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50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32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437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2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omntoms/" TargetMode="External"/><Relationship Id="rId1" Type="http://schemas.openxmlformats.org/officeDocument/2006/relationships/slideLayout" Target="../slideLayouts/slideLayout1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10" Type="http://schemas.openxmlformats.org/officeDocument/2006/relationships/image" Target="../media/image183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10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18.png"/><Relationship Id="rId7" Type="http://schemas.openxmlformats.org/officeDocument/2006/relationships/image" Target="../media/image18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5" Type="http://schemas.openxmlformats.org/officeDocument/2006/relationships/image" Target="../media/image118.png"/><Relationship Id="rId4" Type="http://schemas.openxmlformats.org/officeDocument/2006/relationships/image" Target="../media/image191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2.png"/><Relationship Id="rId7" Type="http://schemas.openxmlformats.org/officeDocument/2006/relationships/image" Target="../media/image19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5" Type="http://schemas.openxmlformats.org/officeDocument/2006/relationships/image" Target="../media/image118.png"/><Relationship Id="rId4" Type="http://schemas.openxmlformats.org/officeDocument/2006/relationships/image" Target="../media/image193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9.pn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3.pn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1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6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7.png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4.png"/><Relationship Id="rId4" Type="http://schemas.openxmlformats.org/officeDocument/2006/relationships/image" Target="../media/image232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4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14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4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4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4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4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4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4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3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4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4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4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4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3.png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4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4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4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4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7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8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4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7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8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4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4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10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3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4.14:6080/e_Zones/main.do" TargetMode="Externa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en-US" altLang="ko-KR" b="1" dirty="0" smtClean="0"/>
              <a:t>e – Zone</a:t>
            </a:r>
            <a:br>
              <a:rPr lang="en-US" altLang="ko-KR" b="1" dirty="0" smtClean="0"/>
            </a:b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66691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로그인 </a:t>
            </a:r>
            <a:r>
              <a:rPr lang="ko-KR" altLang="en-US" sz="2800" b="0" smtClean="0"/>
              <a:t>페이지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로그인 실패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34" y="1518314"/>
            <a:ext cx="5647574" cy="445411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433" y="1964197"/>
            <a:ext cx="5438775" cy="35623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17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로그인 </a:t>
            </a:r>
            <a:r>
              <a:rPr lang="ko-KR" altLang="en-US" sz="2800" b="0" smtClean="0"/>
              <a:t>페이지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로그인 실패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34" y="1518314"/>
            <a:ext cx="5647574" cy="445411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433" y="1964197"/>
            <a:ext cx="5438775" cy="35623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972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아이디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98147073"/>
              </p:ext>
            </p:extLst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이름과 이메일을 기준으로 해당 아이디를 찾는다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68959"/>
              </p:ext>
            </p:extLst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kb_user_w_findId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19" y="1888559"/>
            <a:ext cx="6096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6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0"/>
              <a:t>[</a:t>
            </a:r>
            <a:r>
              <a:rPr lang="ko-KR" altLang="en-US" sz="2400" b="0" smtClean="0"/>
              <a:t>화면구현</a:t>
            </a:r>
            <a:r>
              <a:rPr lang="en-US" altLang="ko-KR" sz="2400" b="0" smtClean="0"/>
              <a:t>] </a:t>
            </a:r>
            <a:r>
              <a:rPr lang="ko-KR" altLang="en-US" sz="2400" b="0"/>
              <a:t>사용자 </a:t>
            </a:r>
            <a:r>
              <a:rPr lang="en-US" altLang="ko-KR" sz="2400" b="0"/>
              <a:t>– </a:t>
            </a:r>
            <a:r>
              <a:rPr lang="ko-KR" altLang="en-US" sz="2400" b="0"/>
              <a:t>웹 </a:t>
            </a:r>
            <a:r>
              <a:rPr lang="en-US" altLang="ko-KR" sz="2400" b="0"/>
              <a:t>– </a:t>
            </a:r>
            <a:r>
              <a:rPr lang="ko-KR" altLang="en-US" sz="2400" b="0"/>
              <a:t>아이디 찾기</a:t>
            </a:r>
            <a:r>
              <a:rPr lang="ko-KR" altLang="en-US" sz="14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11" y="1448615"/>
            <a:ext cx="6592742" cy="511750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505" y="3140721"/>
            <a:ext cx="4703171" cy="12001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1450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– </a:t>
            </a:r>
            <a:r>
              <a:rPr lang="ko-KR" altLang="en-US" sz="2800" b="0"/>
              <a:t>아이디 </a:t>
            </a:r>
            <a:r>
              <a:rPr lang="ko-KR" altLang="en-US" sz="2800" b="0" smtClean="0"/>
              <a:t>찾기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결과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52" y="1547356"/>
            <a:ext cx="6172140" cy="451485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807" y="2155572"/>
            <a:ext cx="4746321" cy="257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673" y="4643405"/>
            <a:ext cx="4674587" cy="1485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2157" y="2893669"/>
            <a:ext cx="4489622" cy="14001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055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803991342"/>
              </p:ext>
            </p:extLst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아이디와 이메일을 비교하여 비밀번호 변경 처리 프로세스로 이동한다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058439"/>
              </p:ext>
            </p:extLst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35" y="1810509"/>
            <a:ext cx="59531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4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28" y="1349483"/>
            <a:ext cx="5275539" cy="52863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663" y="1349483"/>
            <a:ext cx="5866161" cy="1152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663" y="2634631"/>
            <a:ext cx="5217641" cy="314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663" y="3081579"/>
            <a:ext cx="2466975" cy="333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9020" y="3698788"/>
            <a:ext cx="5098926" cy="26704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571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17878023"/>
              </p:ext>
            </p:extLst>
          </p:nvPr>
        </p:nvGraphicFramePr>
        <p:xfrm>
          <a:off x="8501614" y="3571468"/>
          <a:ext cx="2869750" cy="22541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변경할 비밀번호와 비밀번호 확인 일치를 확인하여 비밀번호 처리 프로세스로 이동한다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49" y="1739072"/>
            <a:ext cx="60483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62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06" y="1414658"/>
            <a:ext cx="6972300" cy="228026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06" y="3854885"/>
            <a:ext cx="6581775" cy="242461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498" y="4513101"/>
            <a:ext cx="3805626" cy="1657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1889" y="1614197"/>
            <a:ext cx="3534844" cy="25779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5943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59450" y="128989"/>
            <a:ext cx="9646078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2800" b="0" smtClean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 smtClean="0"/>
              <a:t>사용자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 완료 및 실패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26" y="3666930"/>
            <a:ext cx="5321643" cy="28271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26" y="1290346"/>
            <a:ext cx="5321643" cy="214331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946" y="1895572"/>
            <a:ext cx="5831827" cy="44291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34452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화면구현</a:t>
            </a:r>
            <a:r>
              <a:rPr lang="en-US" altLang="ko-KR" smtClean="0"/>
              <a:t>] </a:t>
            </a:r>
            <a:r>
              <a:rPr lang="ko-KR" altLang="en-US" smtClean="0"/>
              <a:t>사용자 </a:t>
            </a:r>
            <a:r>
              <a:rPr lang="en-US" altLang="ko-KR" smtClean="0"/>
              <a:t>– </a:t>
            </a:r>
            <a:r>
              <a:rPr lang="ko-KR" altLang="en-US" smtClean="0"/>
              <a:t>웹 비밀번호 변경 완료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49" y="2015467"/>
            <a:ext cx="5948952" cy="389572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290" y="2539952"/>
            <a:ext cx="5018775" cy="238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290" y="3066356"/>
            <a:ext cx="5018775" cy="13381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3829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아이디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/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이름과 이메일을 기준으로 해당 아이디를 찾는다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kb_user_w_findId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19" y="1888559"/>
            <a:ext cx="6096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5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모바일 </a:t>
            </a:r>
            <a:r>
              <a:rPr lang="en-US" altLang="ko-KR" sz="4000" b="0" smtClean="0"/>
              <a:t>-</a:t>
            </a:r>
            <a:r>
              <a:rPr lang="ko-KR" altLang="en-US" sz="4000" b="0" smtClean="0"/>
              <a:t>메인페이지</a:t>
            </a:r>
            <a:endParaRPr lang="ko-KR" altLang="en-US" sz="2400" b="0" dirty="0"/>
          </a:p>
        </p:txBody>
      </p:sp>
      <p:sp>
        <p:nvSpPr>
          <p:cNvPr id="13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501614" y="357146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5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326" y="1395860"/>
            <a:ext cx="2248186" cy="4883645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191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962423" y="116632"/>
            <a:ext cx="9646078" cy="796908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모바일 </a:t>
            </a:r>
            <a:r>
              <a:rPr lang="en-US" altLang="ko-KR" sz="4000" b="0" smtClean="0"/>
              <a:t>-</a:t>
            </a:r>
            <a:r>
              <a:rPr lang="ko-KR" altLang="en-US" sz="4000" b="0" smtClean="0"/>
              <a:t>메인페이지</a:t>
            </a:r>
            <a:endParaRPr lang="ko-KR" altLang="en-US" sz="2400" b="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04" y="1912774"/>
            <a:ext cx="2107349" cy="40588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409" y="2114791"/>
            <a:ext cx="4007186" cy="36547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893" y="1559086"/>
            <a:ext cx="4301413" cy="16039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2060" y="3312367"/>
            <a:ext cx="4509197" cy="14835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2060" y="4881644"/>
            <a:ext cx="4509197" cy="15564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4386764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모바일 </a:t>
            </a:r>
            <a:r>
              <a:rPr lang="en-US" altLang="ko-KR" sz="2800" b="0" smtClean="0"/>
              <a:t>–</a:t>
            </a:r>
            <a:r>
              <a:rPr lang="ko-KR" altLang="en-US" sz="2800" b="0" smtClean="0"/>
              <a:t>메인페이지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메뉴</a:t>
            </a:r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482" y="1540232"/>
            <a:ext cx="2169428" cy="48625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643" y="1540232"/>
            <a:ext cx="3809871" cy="25472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1143" y="1540232"/>
            <a:ext cx="4027811" cy="1419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1143" y="3195735"/>
            <a:ext cx="4027811" cy="21507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690204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7266" y="140419"/>
            <a:ext cx="9646078" cy="796908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모바일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로그인 페이지</a:t>
            </a:r>
            <a:r>
              <a:rPr lang="ko-KR" altLang="en-US" sz="2000" b="0" smtClean="0"/>
              <a:t> </a:t>
            </a:r>
            <a:endParaRPr lang="ko-KR" altLang="en-US" sz="2000" b="0" dirty="0"/>
          </a:p>
        </p:txBody>
      </p:sp>
      <p:sp>
        <p:nvSpPr>
          <p:cNvPr id="1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" name="Google Shape;169;g7c553259d1_0_81"/>
          <p:cNvGraphicFramePr/>
          <p:nvPr>
            <p:extLst/>
          </p:nvPr>
        </p:nvGraphicFramePr>
        <p:xfrm>
          <a:off x="8147736" y="359655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0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405" y="1586205"/>
            <a:ext cx="2577996" cy="4562766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8215372" y="262182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551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모바일 </a:t>
            </a:r>
            <a:r>
              <a:rPr lang="en-US" altLang="ko-KR" sz="2800" b="0"/>
              <a:t>- </a:t>
            </a:r>
            <a:r>
              <a:rPr lang="ko-KR" altLang="en-US" sz="2800" b="0"/>
              <a:t>로그인 페이지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281" y="1632857"/>
            <a:ext cx="2379108" cy="47306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874" y="1987420"/>
            <a:ext cx="3352849" cy="27960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723" y="1782148"/>
            <a:ext cx="3644126" cy="34693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6646617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sp>
        <p:nvSpPr>
          <p:cNvPr id="8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" name="Google Shape;169;g7c553259d1_0_81"/>
          <p:cNvGraphicFramePr/>
          <p:nvPr>
            <p:extLst/>
          </p:nvPr>
        </p:nvGraphicFramePr>
        <p:xfrm>
          <a:off x="8213589" y="4016684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753" y="1472067"/>
            <a:ext cx="6106121" cy="4867275"/>
          </a:xfrm>
          <a:prstGeom prst="rect">
            <a:avLst/>
          </a:prstGeom>
        </p:spPr>
      </p:pic>
      <p:sp>
        <p:nvSpPr>
          <p:cNvPr id="12" name="Google Shape;173;g7c553259d1_0_81"/>
          <p:cNvSpPr/>
          <p:nvPr/>
        </p:nvSpPr>
        <p:spPr>
          <a:xfrm>
            <a:off x="1606549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8213589" y="2811291"/>
          <a:ext cx="26660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60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92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0" y="4069492"/>
            <a:ext cx="5247503" cy="250683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462" y="1485895"/>
            <a:ext cx="6334125" cy="295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462" y="2093474"/>
            <a:ext cx="5606235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5462" y="3698017"/>
            <a:ext cx="6046184" cy="742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5462" y="4658243"/>
            <a:ext cx="4791075" cy="4857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918" y="1222852"/>
            <a:ext cx="4927302" cy="253732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7881295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화면구현</a:t>
            </a:r>
            <a:r>
              <a:rPr lang="en-US" altLang="ko-KR" smtClean="0"/>
              <a:t>] </a:t>
            </a:r>
            <a:r>
              <a:rPr lang="ko-KR" altLang="en-US" smtClean="0"/>
              <a:t>사용자 </a:t>
            </a:r>
            <a:r>
              <a:rPr lang="en-US" altLang="ko-KR" smtClean="0"/>
              <a:t>– </a:t>
            </a:r>
            <a:r>
              <a:rPr lang="ko-KR" altLang="en-US" smtClean="0"/>
              <a:t>웹 </a:t>
            </a:r>
            <a:r>
              <a:rPr lang="en-US" altLang="ko-KR" smtClean="0"/>
              <a:t>– </a:t>
            </a:r>
            <a:r>
              <a:rPr lang="ko-KR" altLang="en-US" smtClean="0"/>
              <a:t>세미나존 문의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05" y="1670277"/>
            <a:ext cx="6186196" cy="37973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034" y="1819081"/>
            <a:ext cx="4831896" cy="7048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719" y="2843406"/>
            <a:ext cx="5158857" cy="238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9421" y="3429472"/>
            <a:ext cx="5018508" cy="27064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6669865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962423" y="116632"/>
            <a:ext cx="9646078" cy="796908"/>
          </a:xfrm>
        </p:spPr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화면구현</a:t>
            </a:r>
            <a:r>
              <a:rPr lang="en-US" altLang="ko-KR" smtClean="0"/>
              <a:t>] </a:t>
            </a:r>
            <a:r>
              <a:rPr lang="ko-KR" altLang="en-US" smtClean="0"/>
              <a:t>사용자 </a:t>
            </a:r>
            <a:r>
              <a:rPr lang="en-US" altLang="ko-KR" smtClean="0"/>
              <a:t>– </a:t>
            </a:r>
            <a:r>
              <a:rPr lang="ko-KR" altLang="en-US" smtClean="0"/>
              <a:t>웹 </a:t>
            </a:r>
            <a:r>
              <a:rPr lang="en-US" altLang="ko-KR" smtClean="0"/>
              <a:t>– </a:t>
            </a:r>
            <a:r>
              <a:rPr lang="ko-KR" altLang="en-US" smtClean="0"/>
              <a:t>세미나존 문의 등록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84" y="1191986"/>
            <a:ext cx="4484234" cy="253092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84" y="4096139"/>
            <a:ext cx="4549549" cy="243072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8098" y="1488191"/>
            <a:ext cx="5553075" cy="14042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098" y="2988129"/>
            <a:ext cx="5543550" cy="20783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8098" y="5159099"/>
            <a:ext cx="5797906" cy="2153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8098" y="5534414"/>
            <a:ext cx="3571875" cy="3238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866995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모바일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세미나존 정보</a:t>
            </a:r>
            <a:endParaRPr lang="ko-KR" altLang="en-US" sz="3600" b="0" dirty="0"/>
          </a:p>
        </p:txBody>
      </p:sp>
      <p:sp>
        <p:nvSpPr>
          <p:cNvPr id="14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9;g7c553259d1_0_81"/>
          <p:cNvGraphicFramePr/>
          <p:nvPr>
            <p:extLst/>
          </p:nvPr>
        </p:nvGraphicFramePr>
        <p:xfrm>
          <a:off x="8099052" y="4239106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6" name="Google Shape;173;g7c553259d1_0_81"/>
          <p:cNvSpPr/>
          <p:nvPr/>
        </p:nvSpPr>
        <p:spPr>
          <a:xfrm>
            <a:off x="2150544" y="212120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702" y="1678910"/>
            <a:ext cx="3041452" cy="4572000"/>
          </a:xfrm>
          <a:prstGeom prst="rect">
            <a:avLst/>
          </a:prstGeom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099052" y="3324810"/>
          <a:ext cx="26406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406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05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0"/>
              <a:t>[</a:t>
            </a:r>
            <a:r>
              <a:rPr lang="ko-KR" altLang="en-US" sz="2400" b="0" smtClean="0"/>
              <a:t>화면구현</a:t>
            </a:r>
            <a:r>
              <a:rPr lang="en-US" altLang="ko-KR" sz="2400" b="0" smtClean="0"/>
              <a:t>] </a:t>
            </a:r>
            <a:r>
              <a:rPr lang="ko-KR" altLang="en-US" sz="2400" b="0"/>
              <a:t>사용자 </a:t>
            </a:r>
            <a:r>
              <a:rPr lang="en-US" altLang="ko-KR" sz="2400" b="0"/>
              <a:t>– </a:t>
            </a:r>
            <a:r>
              <a:rPr lang="ko-KR" altLang="en-US" sz="2400" b="0"/>
              <a:t>웹 </a:t>
            </a:r>
            <a:r>
              <a:rPr lang="en-US" altLang="ko-KR" sz="2400" b="0"/>
              <a:t>– </a:t>
            </a:r>
            <a:r>
              <a:rPr lang="ko-KR" altLang="en-US" sz="2400" b="0"/>
              <a:t>아이디 찾기</a:t>
            </a:r>
            <a:r>
              <a:rPr lang="ko-KR" altLang="en-US" sz="14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11" y="1448615"/>
            <a:ext cx="6592742" cy="511750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505" y="3140721"/>
            <a:ext cx="4703171" cy="12001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2042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세미나존 </a:t>
            </a:r>
            <a:r>
              <a:rPr lang="ko-KR" altLang="en-US" sz="3600" b="0"/>
              <a:t>후기 목록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65185" y="3382374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후기 화면 목록을 보여지게 함</a:t>
                      </a:r>
                      <a:endParaRPr lang="en-US" altLang="ko-KR" sz="1500" b="0" u="none" strike="noStrike" cap="none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박스에는 해당 세미나존 이름들이 있고 그걸 선택하게 되면 그 해당 세미나존 이름 후기 글만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109" y="2155160"/>
            <a:ext cx="5595342" cy="3619500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65185" y="2221470"/>
          <a:ext cx="2572943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72943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  <a:endParaRPr lang="en-US" altLang="ko-KR" sz="14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32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2800" b="0" smtClean="0"/>
              <a:t>[</a:t>
            </a:r>
            <a:r>
              <a:rPr lang="ko-KR" altLang="en-US" sz="2800" b="0" smtClean="0"/>
              <a:t>화면설계</a:t>
            </a:r>
            <a:r>
              <a:rPr lang="en-US" altLang="ko-KR" sz="2800" b="0" smtClean="0"/>
              <a:t>] </a:t>
            </a:r>
            <a:r>
              <a:rPr lang="ko-KR" altLang="en-US" sz="2800" b="0" smtClean="0"/>
              <a:t>사용자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웹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세미나존 </a:t>
            </a:r>
            <a:r>
              <a:rPr lang="ko-KR" altLang="en-US" sz="2800" b="0"/>
              <a:t>후기 </a:t>
            </a:r>
            <a:r>
              <a:rPr lang="ko-KR" altLang="en-US" sz="2800" b="0" smtClean="0"/>
              <a:t>목록 </a:t>
            </a:r>
            <a:r>
              <a:rPr lang="en-US" altLang="ko-KR" sz="2800" b="0" smtClean="0"/>
              <a:t>-</a:t>
            </a:r>
            <a:r>
              <a:rPr lang="ko-KR" altLang="en-US" sz="2800" b="0" smtClean="0"/>
              <a:t>상세내용</a:t>
            </a:r>
            <a:endParaRPr lang="ko-KR" altLang="en-US" sz="2800" b="0"/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14412" y="3728360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타이틀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277" y="2034748"/>
            <a:ext cx="6090853" cy="3708829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214412" y="2682817"/>
          <a:ext cx="2545426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542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769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200" b="0" smtClean="0"/>
              <a:t>[</a:t>
            </a:r>
            <a:r>
              <a:rPr lang="ko-KR" altLang="en-US" sz="3200" b="0" smtClean="0"/>
              <a:t>화면설계</a:t>
            </a:r>
            <a:r>
              <a:rPr lang="en-US" altLang="ko-KR" sz="3200" b="0" smtClean="0"/>
              <a:t>] </a:t>
            </a:r>
            <a:r>
              <a:rPr lang="ko-KR" altLang="en-US" sz="3200" b="0" smtClean="0"/>
              <a:t>사용자 </a:t>
            </a:r>
            <a:r>
              <a:rPr lang="en-US" altLang="ko-KR" sz="3200" b="0" smtClean="0"/>
              <a:t>– </a:t>
            </a:r>
            <a:r>
              <a:rPr lang="ko-KR" altLang="en-US" sz="3200" b="0" smtClean="0"/>
              <a:t>모바일</a:t>
            </a:r>
            <a:r>
              <a:rPr lang="en-US" altLang="ko-KR" sz="3200" b="0"/>
              <a:t> </a:t>
            </a:r>
            <a:r>
              <a:rPr lang="en-US" altLang="ko-KR" sz="3200" b="0" smtClean="0"/>
              <a:t>- </a:t>
            </a:r>
            <a:r>
              <a:rPr lang="ko-KR" altLang="en-US" sz="3200" b="0" smtClean="0"/>
              <a:t>세미나존 </a:t>
            </a:r>
            <a:r>
              <a:rPr lang="ko-KR" altLang="en-US" sz="3200" b="0"/>
              <a:t>후기 </a:t>
            </a:r>
            <a:r>
              <a:rPr lang="ko-KR" altLang="en-US" sz="3200" b="0" smtClean="0"/>
              <a:t>목록</a:t>
            </a:r>
            <a:endParaRPr lang="ko-KR" altLang="en-US" sz="3200" b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213590" y="4214392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후기 목록들을 보여지게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331" y="1617000"/>
            <a:ext cx="3304579" cy="469582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3532671" y="188102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213590" y="3126690"/>
          <a:ext cx="2230842" cy="8382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kb_user_m_semiZoneComm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54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 smtClean="0"/>
              <a:t>]</a:t>
            </a:r>
            <a:r>
              <a:rPr lang="ko-KR" altLang="en-US" sz="2800" b="0" smtClean="0"/>
              <a:t>사용자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모바일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세미나존 </a:t>
            </a:r>
            <a:r>
              <a:rPr lang="ko-KR" altLang="en-US" sz="2800" b="0"/>
              <a:t>후기 </a:t>
            </a:r>
            <a:r>
              <a:rPr lang="ko-KR" altLang="en-US" sz="2800" b="0" smtClean="0"/>
              <a:t>목록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상세내용 </a:t>
            </a:r>
            <a:endParaRPr lang="ko-KR" altLang="en-US" sz="2800" b="0"/>
          </a:p>
        </p:txBody>
      </p:sp>
      <p:sp>
        <p:nvSpPr>
          <p:cNvPr id="12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193244" y="42308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후기의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016" y="1747840"/>
            <a:ext cx="2708672" cy="4581525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193244" y="3326593"/>
          <a:ext cx="2503093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03093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480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600" b="0"/>
              <a:t>[</a:t>
            </a:r>
            <a:r>
              <a:rPr lang="ko-KR" altLang="en-US" sz="3600" b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관리자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캐러셀 </a:t>
            </a:r>
            <a:r>
              <a:rPr lang="ko-KR" altLang="en-US" sz="3600" b="0"/>
              <a:t>배너 관리</a:t>
            </a: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164212" y="3896124"/>
          <a:ext cx="2869750" cy="65911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40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dirty="0"/>
                        <a:t>1</a:t>
                      </a:r>
                      <a:endParaRPr sz="1200" dirty="0"/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cap="none" noProof="0" dirty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2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Google Shape;168;g7c553259d1_0_81"/>
          <p:cNvSpPr/>
          <p:nvPr/>
        </p:nvSpPr>
        <p:spPr>
          <a:xfrm>
            <a:off x="1271338" y="1676409"/>
            <a:ext cx="6526163" cy="434679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219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66514" y="1819503"/>
            <a:ext cx="6528045" cy="3174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캐러셀</a:t>
            </a:r>
            <a:r>
              <a:rPr lang="ko-KR" altLang="en-US" sz="1463" dirty="0">
                <a:solidFill>
                  <a:schemeClr val="tx1"/>
                </a:solidFill>
              </a:rPr>
              <a:t> 배너 관리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258004" y="216265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63" b="1" dirty="0" err="1">
                <a:solidFill>
                  <a:schemeClr val="tx1"/>
                </a:solidFill>
              </a:rPr>
              <a:t>등록날짜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순서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이미지</a:t>
            </a:r>
            <a:r>
              <a:rPr lang="en-US" altLang="ko-KR" sz="1463" b="1" dirty="0">
                <a:solidFill>
                  <a:schemeClr val="tx1"/>
                </a:solidFill>
              </a:rPr>
              <a:t>		</a:t>
            </a:r>
            <a:r>
              <a:rPr lang="ko-KR" altLang="en-US" sz="1463" b="1" dirty="0">
                <a:solidFill>
                  <a:schemeClr val="tx1"/>
                </a:solidFill>
              </a:rPr>
              <a:t>링크 주소</a:t>
            </a:r>
            <a:r>
              <a:rPr lang="en-US" altLang="ko-KR" sz="1463" b="1" dirty="0">
                <a:solidFill>
                  <a:schemeClr val="tx1"/>
                </a:solidFill>
              </a:rPr>
              <a:t>	    </a:t>
            </a:r>
            <a:r>
              <a:rPr lang="ko-KR" altLang="en-US" sz="1463" b="1" dirty="0">
                <a:solidFill>
                  <a:schemeClr val="tx1"/>
                </a:solidFill>
              </a:rPr>
              <a:t>삭제  이동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263632" y="2436017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267571" y="4792894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264195" y="2714623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270386" y="299322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270386" y="328421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264196" y="245983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2020-02-01	1	banner1.jpg	www.naver.com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58004" y="273225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2	banner2.jpg	www.yahoo.co.kr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64196" y="3010857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3	banner3.jpg	www.google.com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275239" y="388629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6	banner7.jpg	www.coffebean.co.kr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264758" y="4152510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261817" y="3301370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2020-02-15	4	banner5.jpg	www.starbucks.co.kr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251336" y="356758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276104" y="3594263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5	banner6.jpg	</a:t>
            </a:r>
            <a:r>
              <a:rPr lang="en-US" altLang="ko-KR" sz="1300" dirty="0">
                <a:solidFill>
                  <a:schemeClr val="tx1"/>
                </a:solidFill>
                <a:hlinkClick r:id="rId2"/>
              </a:rPr>
              <a:t>www.tomntoms</a:t>
            </a:r>
            <a:r>
              <a:rPr lang="en-US" altLang="ko-KR" sz="1300" dirty="0">
                <a:solidFill>
                  <a:schemeClr val="tx1"/>
                </a:solidFill>
              </a:rPr>
              <a:t>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265623" y="3860481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280870" y="4178969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2020-02-18	7	banner8.jpg	www.davinci.co.kr	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270389" y="444518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275243" y="447164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2020-02-13	8	banner4.jpg	www.hollys.com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7384017" y="25176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382112" y="258734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385836" y="265055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384018" y="279343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382114" y="286313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385837" y="292635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378388" y="308048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376484" y="315018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380208" y="321340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382112" y="336753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380208" y="34372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383931" y="3500447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380293" y="36658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378388" y="37355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382112" y="379875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397180" y="394725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395275" y="401696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398999" y="408017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408438" y="4234305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406533" y="430401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7410257" y="436722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7408438" y="454949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7406533" y="461920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7410257" y="468241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6698240" y="2472136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6709496" y="274792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6703870" y="3029352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6703870" y="3316400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6720757" y="360344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726385" y="389612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6732014" y="418317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6737643" y="4492737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412947" y="4988069"/>
            <a:ext cx="908244" cy="773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등록하기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3399287" y="4982090"/>
            <a:ext cx="1126388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이미지를 등록하세요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4600758" y="4982440"/>
            <a:ext cx="2108739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링크 주소 입력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6800725" y="5207593"/>
            <a:ext cx="927895" cy="355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등록버튼</a:t>
            </a:r>
            <a:endParaRPr lang="ko-KR" altLang="en-US" sz="1463" dirty="0">
              <a:solidFill>
                <a:schemeClr val="tx1"/>
              </a:solidFill>
            </a:endParaRPr>
          </a:p>
        </p:txBody>
      </p:sp>
      <p:sp>
        <p:nvSpPr>
          <p:cNvPr id="68" name="Google Shape;173;g7c553259d1_0_81"/>
          <p:cNvSpPr/>
          <p:nvPr/>
        </p:nvSpPr>
        <p:spPr>
          <a:xfrm>
            <a:off x="7164313" y="2321001"/>
            <a:ext cx="245944" cy="2637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sz="1463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63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9" name="표 68"/>
          <p:cNvGraphicFramePr>
            <a:graphicFrameLocks noGrp="1"/>
          </p:cNvGraphicFramePr>
          <p:nvPr>
            <p:extLst/>
          </p:nvPr>
        </p:nvGraphicFramePr>
        <p:xfrm>
          <a:off x="8164212" y="3019210"/>
          <a:ext cx="2230842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smtClean="0">
                          <a:solidFill>
                            <a:schemeClr val="dk1"/>
                          </a:solidFill>
                        </a:rPr>
                        <a:t>kb_admin_carousel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224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관리자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회원정보관리</a:t>
            </a:r>
            <a:endParaRPr lang="ko-KR" altLang="en-US" sz="4000" b="0"/>
          </a:p>
        </p:txBody>
      </p:sp>
      <p:sp>
        <p:nvSpPr>
          <p:cNvPr id="70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1" name="Google Shape;169;g7c553259d1_0_81"/>
          <p:cNvGraphicFramePr/>
          <p:nvPr>
            <p:extLst/>
          </p:nvPr>
        </p:nvGraphicFramePr>
        <p:xfrm>
          <a:off x="8213590" y="3497703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수정 버튼 누르면 임시 비밀번호를 등록할 수 있게 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상태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박스를 수정하게 되면 변경되는 즉시 적용이 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smtClean="0"/>
                        <a:t>2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2" name="그림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940" y="2165584"/>
            <a:ext cx="5069086" cy="3105150"/>
          </a:xfrm>
          <a:prstGeom prst="rect">
            <a:avLst/>
          </a:prstGeom>
        </p:spPr>
      </p:pic>
      <p:sp>
        <p:nvSpPr>
          <p:cNvPr id="73" name="Google Shape;173;g7c553259d1_0_81"/>
          <p:cNvSpPr/>
          <p:nvPr/>
        </p:nvSpPr>
        <p:spPr>
          <a:xfrm>
            <a:off x="2890120" y="225474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8213590" y="24900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kb_admin_member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078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화면설계</a:t>
            </a:r>
            <a:r>
              <a:rPr lang="en-US" altLang="ko-KR" sz="4000" b="0"/>
              <a:t>] </a:t>
            </a:r>
            <a:r>
              <a:rPr lang="ko-KR" altLang="en-US" sz="4000" b="0" smtClean="0"/>
              <a:t>관리자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</a:t>
            </a:r>
            <a:r>
              <a:rPr lang="ko-KR" altLang="en-US" sz="4000" b="0"/>
              <a:t>관리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73596" y="41100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세미나존 목록을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97" y="2400323"/>
            <a:ext cx="5076825" cy="3419475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73596" y="314080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695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200" b="0"/>
              <a:t>[</a:t>
            </a:r>
            <a:r>
              <a:rPr lang="ko-KR" altLang="en-US" sz="3200" b="0"/>
              <a:t>화면설계</a:t>
            </a:r>
            <a:r>
              <a:rPr lang="en-US" altLang="ko-KR" sz="3200" b="0"/>
              <a:t>] </a:t>
            </a:r>
            <a:r>
              <a:rPr lang="ko-KR" altLang="en-US" sz="3200" b="0" smtClean="0"/>
              <a:t>관리자 </a:t>
            </a:r>
            <a:r>
              <a:rPr lang="en-US" altLang="ko-KR" sz="3200" b="0" smtClean="0"/>
              <a:t>–</a:t>
            </a:r>
            <a:r>
              <a:rPr lang="ko-KR" altLang="en-US" sz="3200" b="0" smtClean="0"/>
              <a:t>웹 </a:t>
            </a:r>
            <a:r>
              <a:rPr lang="en-US" altLang="ko-KR" sz="3200" b="0" smtClean="0"/>
              <a:t>- </a:t>
            </a:r>
            <a:r>
              <a:rPr lang="ko-KR" altLang="en-US" sz="3200" b="0" smtClean="0"/>
              <a:t>세미나존 </a:t>
            </a:r>
            <a:r>
              <a:rPr lang="ko-KR" altLang="en-US" sz="3200" b="0"/>
              <a:t>등록 및 수정</a:t>
            </a:r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71304" y="2723522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이미지 등록을 하게 되면 해당 이미지가 미리보기가 가능함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그리고 업데이트 하게 되면 등록날짜는 최근 등록날짜로 변경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522" y="1386306"/>
            <a:ext cx="5503100" cy="4887837"/>
          </a:xfrm>
          <a:prstGeom prst="rect">
            <a:avLst/>
          </a:prstGeom>
        </p:spPr>
      </p:pic>
      <p:sp>
        <p:nvSpPr>
          <p:cNvPr id="14" name="Google Shape;173;g7c553259d1_0_81"/>
          <p:cNvSpPr/>
          <p:nvPr/>
        </p:nvSpPr>
        <p:spPr>
          <a:xfrm>
            <a:off x="2451740" y="164212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271304" y="1654293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kb_admin_semiZoneUpt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492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90814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516125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470751" y="2073818"/>
            <a:ext cx="368111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7201" y="2425531"/>
            <a:ext cx="3788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3027776"/>
            <a:ext cx="461850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5649051"/>
            <a:ext cx="718504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10" y="6130741"/>
            <a:ext cx="3305028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826630"/>
            <a:ext cx="2422974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63086" y="5567198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7214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15137" y="243534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>
              <p:ext uri="{D42A27DB-BD31-4B8C-83A1-F6EECF244321}">
                <p14:modId xmlns:p14="http://schemas.microsoft.com/office/powerpoint/2010/main" val="1751631668"/>
              </p:ext>
            </p:extLst>
          </p:nvPr>
        </p:nvGraphicFramePr>
        <p:xfrm>
          <a:off x="8557506" y="2536380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컨텐츠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endParaRPr lang="en-US" altLang="ko-KR" sz="10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 smtClean="0"/>
                        <a:t>-</a:t>
                      </a:r>
                      <a:r>
                        <a:rPr lang="ko-KR" altLang="en-US" sz="1200" b="0" baseline="0" dirty="0" smtClean="0"/>
                        <a:t> 세미나를 소개하는 페이지</a:t>
                      </a:r>
                      <a:endParaRPr lang="en-US" altLang="ko-KR" sz="1200" b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세미나 정보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주최자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최대인원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장소 표시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10" y="2675182"/>
            <a:ext cx="718504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0789" y="2762031"/>
            <a:ext cx="486032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4249" y="5651421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smtClean="0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914" y="2677198"/>
            <a:ext cx="718504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377531" y="2765140"/>
            <a:ext cx="486032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92201" y="2821102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세미나 정보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368396"/>
              </p:ext>
            </p:extLst>
          </p:nvPr>
        </p:nvGraphicFramePr>
        <p:xfrm>
          <a:off x="5582691" y="3258843"/>
          <a:ext cx="2111450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8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95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예술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최대인원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장소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510" y="2753794"/>
            <a:ext cx="666843" cy="304843"/>
          </a:xfrm>
          <a:prstGeom prst="rect">
            <a:avLst/>
          </a:prstGeom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671536"/>
              </p:ext>
            </p:extLst>
          </p:nvPr>
        </p:nvGraphicFramePr>
        <p:xfrm>
          <a:off x="8557506" y="1283516"/>
          <a:ext cx="3491813" cy="103632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505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531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17770" y="245240"/>
            <a:ext cx="68659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944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– </a:t>
            </a:r>
            <a:r>
              <a:rPr lang="ko-KR" altLang="en-US" sz="2800" b="0"/>
              <a:t>아이디 </a:t>
            </a:r>
            <a:r>
              <a:rPr lang="ko-KR" altLang="en-US" sz="2800" b="0" smtClean="0"/>
              <a:t>찾기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결과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52" y="1547356"/>
            <a:ext cx="6172140" cy="451485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807" y="2155572"/>
            <a:ext cx="4746321" cy="257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673" y="4643405"/>
            <a:ext cx="4674587" cy="1485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2157" y="2893669"/>
            <a:ext cx="4489622" cy="14001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910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768420754"/>
              </p:ext>
            </p:extLst>
          </p:nvPr>
        </p:nvGraphicFramePr>
        <p:xfrm>
          <a:off x="851792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인원 선택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+,</a:t>
                      </a:r>
                      <a:r>
                        <a:rPr lang="en-US" sz="1200" baseline="0" dirty="0" smtClean="0"/>
                        <a:t> - </a:t>
                      </a:r>
                      <a:r>
                        <a:rPr lang="ko-KR" altLang="en-US" sz="1200" baseline="0" dirty="0" smtClean="0"/>
                        <a:t>버튼을 눌러 인원을 선택하면 결제 금액 자동 조절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590081"/>
              </p:ext>
            </p:extLst>
          </p:nvPr>
        </p:nvGraphicFramePr>
        <p:xfrm>
          <a:off x="131601" y="1283516"/>
          <a:ext cx="8040334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03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2096949"/>
            <a:ext cx="4676940" cy="1747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4236273"/>
            <a:ext cx="4799594" cy="17534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067" y="1953186"/>
            <a:ext cx="2278567" cy="45666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18980" y="191311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055370"/>
              </p:ext>
            </p:extLst>
          </p:nvPr>
        </p:nvGraphicFramePr>
        <p:xfrm>
          <a:off x="5621566" y="2372498"/>
          <a:ext cx="2204380" cy="2215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3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159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630524" y="1985738"/>
            <a:ext cx="754520" cy="255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인원선택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524" y="5315995"/>
            <a:ext cx="2195422" cy="4763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191" y="2561968"/>
            <a:ext cx="2171755" cy="4682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296" y="3105883"/>
            <a:ext cx="2082920" cy="5382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3653" y="3946163"/>
            <a:ext cx="2111563" cy="160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1671" y="4664132"/>
            <a:ext cx="2404169" cy="18827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679383" y="4146538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결제 금액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805470" y="4152184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 smtClean="0">
                <a:solidFill>
                  <a:schemeClr val="tx1"/>
                </a:solidFill>
              </a:rPr>
              <a:t>50000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원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39129" y="4745698"/>
            <a:ext cx="1458268" cy="105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*1</a:t>
            </a:r>
            <a:r>
              <a:rPr lang="ko-KR" altLang="en-US" sz="800" dirty="0" smtClean="0">
                <a:solidFill>
                  <a:srgbClr val="FF0000"/>
                </a:solidFill>
              </a:rPr>
              <a:t>인 금액 </a:t>
            </a:r>
            <a:r>
              <a:rPr lang="en-US" altLang="ko-KR" sz="800" dirty="0" smtClean="0">
                <a:solidFill>
                  <a:srgbClr val="FF0000"/>
                </a:solidFill>
              </a:rPr>
              <a:t>: 50,000 </a:t>
            </a:r>
            <a:r>
              <a:rPr lang="ko-KR" altLang="en-US" sz="800" dirty="0">
                <a:solidFill>
                  <a:srgbClr val="FF0000"/>
                </a:solidFill>
              </a:rPr>
              <a:t>원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812398"/>
              </p:ext>
            </p:extLst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200938" y="245240"/>
            <a:ext cx="689964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7046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558585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61141"/>
            <a:ext cx="4044781" cy="3764498"/>
            <a:chOff x="387176" y="2261141"/>
            <a:chExt cx="4044781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61141"/>
              <a:ext cx="106268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2552359968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lang="en-US" altLang="ko-KR" sz="1200" baseline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398507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69670" y="195295"/>
            <a:ext cx="875752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806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2337" y="195295"/>
            <a:ext cx="84721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939481" y="4440195"/>
            <a:ext cx="1738183" cy="7002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38" y="1565340"/>
            <a:ext cx="8368791" cy="4599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7749742" y="2713413"/>
            <a:ext cx="3985856" cy="2240691"/>
            <a:chOff x="8090814" y="2257168"/>
            <a:chExt cx="3985856" cy="2240691"/>
          </a:xfrm>
        </p:grpSpPr>
        <p:sp>
          <p:nvSpPr>
            <p:cNvPr id="7" name="직사각형 6"/>
            <p:cNvSpPr/>
            <p:nvPr/>
          </p:nvSpPr>
          <p:spPr>
            <a:xfrm>
              <a:off x="8090814" y="2257168"/>
              <a:ext cx="3985856" cy="22406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8162892" y="2433347"/>
              <a:ext cx="3841699" cy="1888331"/>
              <a:chOff x="7922953" y="4539744"/>
              <a:chExt cx="4093550" cy="2037018"/>
            </a:xfrm>
          </p:grpSpPr>
          <p:pic>
            <p:nvPicPr>
              <p:cNvPr id="15" name="Picture 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22953" y="4539744"/>
                <a:ext cx="4093550" cy="655434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6" name="Picture 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22953" y="5497778"/>
                <a:ext cx="4093550" cy="1078984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35377913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2337" y="195295"/>
            <a:ext cx="84721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939481" y="4440195"/>
            <a:ext cx="1738183" cy="7002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35" y="1439159"/>
            <a:ext cx="8967603" cy="49286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7465997" y="1612907"/>
            <a:ext cx="4509273" cy="4504440"/>
            <a:chOff x="7244236" y="1565341"/>
            <a:chExt cx="4728519" cy="4530660"/>
          </a:xfrm>
        </p:grpSpPr>
        <p:sp>
          <p:nvSpPr>
            <p:cNvPr id="7" name="직사각형 6"/>
            <p:cNvSpPr/>
            <p:nvPr/>
          </p:nvSpPr>
          <p:spPr>
            <a:xfrm>
              <a:off x="7244236" y="1565341"/>
              <a:ext cx="4728519" cy="45306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8245861" y="1705941"/>
              <a:ext cx="2807218" cy="1869281"/>
              <a:chOff x="8463993" y="2213723"/>
              <a:chExt cx="2327575" cy="1611493"/>
            </a:xfrm>
          </p:grpSpPr>
          <p:pic>
            <p:nvPicPr>
              <p:cNvPr id="11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63994" y="2213723"/>
                <a:ext cx="2269909" cy="562736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" name="Picture 8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63993" y="2942125"/>
                <a:ext cx="2327575" cy="883091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3" name="그룹 12"/>
            <p:cNvGrpSpPr/>
            <p:nvPr/>
          </p:nvGrpSpPr>
          <p:grpSpPr>
            <a:xfrm>
              <a:off x="7468181" y="4286283"/>
              <a:ext cx="4362579" cy="1629951"/>
              <a:chOff x="7893587" y="4941519"/>
              <a:chExt cx="4362579" cy="1629951"/>
            </a:xfrm>
          </p:grpSpPr>
          <p:pic>
            <p:nvPicPr>
              <p:cNvPr id="14" name="Picture 9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62256" y="4941519"/>
                <a:ext cx="3793910" cy="150325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7" name="Picture 10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3587" y="5272163"/>
                <a:ext cx="4362579" cy="1299307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46233717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500267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61141"/>
            <a:ext cx="4044781" cy="3764498"/>
            <a:chOff x="387176" y="2261141"/>
            <a:chExt cx="4044781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61141"/>
              <a:ext cx="106268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122407489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lang="en-US" altLang="ko-KR" sz="1200" baseline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995694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69670" y="195295"/>
            <a:ext cx="875752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970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61" y="1647569"/>
            <a:ext cx="9531796" cy="4691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12337" y="195295"/>
            <a:ext cx="84721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32013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44665"/>
            <a:ext cx="4044781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1054446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2815178146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263151"/>
              </p:ext>
            </p:extLst>
          </p:nvPr>
        </p:nvGraphicFramePr>
        <p:xfrm>
          <a:off x="128482" y="1290487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822" y="2945264"/>
            <a:ext cx="2539611" cy="2214492"/>
          </a:xfrm>
          <a:prstGeom prst="rect">
            <a:avLst/>
          </a:prstGeom>
        </p:spPr>
      </p:pic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423514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87237" y="222351"/>
            <a:ext cx="970650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981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69" y="1532388"/>
            <a:ext cx="10378571" cy="5086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29905" y="222351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197" y="3171515"/>
            <a:ext cx="4050571" cy="12130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604952" y="2734963"/>
            <a:ext cx="2446638" cy="22901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6200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20226826"/>
              </p:ext>
            </p:extLst>
          </p:nvPr>
        </p:nvGraphicFramePr>
        <p:xfrm>
          <a:off x="8534283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세미나 상세페이지의 </a:t>
                      </a:r>
                      <a:r>
                        <a:rPr lang="ko-KR" altLang="en-US" sz="1200" dirty="0" err="1" smtClean="0"/>
                        <a:t>더보기를</a:t>
                      </a:r>
                      <a:r>
                        <a:rPr lang="ko-KR" altLang="en-US" sz="1200" dirty="0" smtClean="0"/>
                        <a:t> 클릭하면 페이지가 이동하여 더 많은 </a:t>
                      </a:r>
                      <a:r>
                        <a:rPr lang="en-US" altLang="ko-KR" sz="1200" dirty="0" smtClean="0"/>
                        <a:t>Q&amp;A</a:t>
                      </a:r>
                      <a:r>
                        <a:rPr lang="ko-KR" altLang="en-US" sz="1200" dirty="0" smtClean="0"/>
                        <a:t>를 </a:t>
                      </a:r>
                      <a:r>
                        <a:rPr lang="ko-KR" altLang="en-US" sz="1200" dirty="0" err="1" smtClean="0"/>
                        <a:t>볼수</a:t>
                      </a:r>
                      <a:r>
                        <a:rPr lang="ko-KR" altLang="en-US" sz="1200" dirty="0" smtClean="0"/>
                        <a:t>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261505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세미나 문의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817552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140661"/>
              </p:ext>
            </p:extLst>
          </p:nvPr>
        </p:nvGraphicFramePr>
        <p:xfrm>
          <a:off x="8534283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sh_user_w_semiDetail_detail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191559" y="250114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284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22321" y="195295"/>
            <a:ext cx="930896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69" y="1814015"/>
            <a:ext cx="7672916" cy="44170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6980718" y="2218440"/>
            <a:ext cx="5049794" cy="3476367"/>
            <a:chOff x="2204881" y="2055642"/>
            <a:chExt cx="5049794" cy="3476367"/>
          </a:xfrm>
        </p:grpSpPr>
        <p:sp>
          <p:nvSpPr>
            <p:cNvPr id="7" name="직사각형 6"/>
            <p:cNvSpPr/>
            <p:nvPr/>
          </p:nvSpPr>
          <p:spPr>
            <a:xfrm>
              <a:off x="2204881" y="2055642"/>
              <a:ext cx="5049794" cy="347636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7684" y="3764166"/>
              <a:ext cx="3133260" cy="12366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4208" y="5124021"/>
              <a:ext cx="4588477" cy="1552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6636" y="2220399"/>
              <a:ext cx="4694952" cy="1054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49491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/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아이디와 이메일을 비교하여 비밀번호 변경 처리 프로세스로 이동한다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35" y="1810509"/>
            <a:ext cx="59531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47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860982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43" y="2435346"/>
            <a:ext cx="4333416" cy="35752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3"/>
          <p:cNvGraphicFramePr/>
          <p:nvPr>
            <p:extLst>
              <p:ext uri="{D42A27DB-BD31-4B8C-83A1-F6EECF244321}">
                <p14:modId xmlns:p14="http://schemas.microsoft.com/office/powerpoint/2010/main" val="1051489609"/>
              </p:ext>
            </p:extLst>
          </p:nvPr>
        </p:nvGraphicFramePr>
        <p:xfrm>
          <a:off x="8477462" y="2396021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대한 정보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8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결제 예정 금액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최종 결제 금액 표시</a:t>
                      </a:r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5219369" y="2062679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29946" y="2792627"/>
            <a:ext cx="2842054" cy="23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IT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최신 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공유 세미나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29946" y="3169805"/>
            <a:ext cx="3079552" cy="43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최신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8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r>
              <a:rPr lang="ko-KR" altLang="en-US" sz="8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휴대폰에 대해 토론하고 친목을 도모합니다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46" y="4434801"/>
            <a:ext cx="3885591" cy="106410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62739" y="4333353"/>
            <a:ext cx="3883823" cy="161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최신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7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휴대폰에 대해 토론하고 친목을 도모합니다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64692" y="1952368"/>
            <a:ext cx="944345" cy="296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신청하기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0743" y="2415339"/>
            <a:ext cx="944345" cy="1897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신청 세미나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91217" y="2865728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날짜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91217" y="3232736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mtClean="0">
                <a:solidFill>
                  <a:schemeClr val="bg1">
                    <a:lumMod val="50000"/>
                  </a:schemeClr>
                </a:solidFill>
              </a:rPr>
              <a:t>시간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430134" y="3608533"/>
            <a:ext cx="574300" cy="12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신청인원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873" y="4436591"/>
            <a:ext cx="383016" cy="1418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811" y="4434801"/>
            <a:ext cx="501868" cy="1901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089" y="4412255"/>
            <a:ext cx="276264" cy="19052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764692" y="203296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03073"/>
              </p:ext>
            </p:extLst>
          </p:nvPr>
        </p:nvGraphicFramePr>
        <p:xfrm>
          <a:off x="8477462" y="129987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8563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3634156312"/>
              </p:ext>
            </p:extLst>
          </p:nvPr>
        </p:nvGraphicFramePr>
        <p:xfrm>
          <a:off x="852899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 입력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신청자명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연락처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err="1" smtClean="0"/>
                        <a:t>이메일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요청사항의 예약자 정보를 </a:t>
                      </a:r>
                      <a:r>
                        <a:rPr lang="ko-KR" altLang="en-US" sz="1200" baseline="0" dirty="0" err="1" smtClean="0"/>
                        <a:t>입력받음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221398" y="1877198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394451"/>
            <a:ext cx="2685601" cy="23825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42" y="2615954"/>
            <a:ext cx="228632" cy="1143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6825" y="4508664"/>
            <a:ext cx="228632" cy="114316"/>
          </a:xfrm>
          <a:prstGeom prst="rect">
            <a:avLst/>
          </a:prstGeom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943135"/>
              </p:ext>
            </p:extLst>
          </p:nvPr>
        </p:nvGraphicFramePr>
        <p:xfrm>
          <a:off x="852899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67" y="3460219"/>
            <a:ext cx="4552401" cy="315495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390171" y="1982621"/>
            <a:ext cx="4725027" cy="1495298"/>
            <a:chOff x="369347" y="1956570"/>
            <a:chExt cx="4824507" cy="14952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9275" y="1956570"/>
              <a:ext cx="4684579" cy="1318768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347" y="3015311"/>
              <a:ext cx="1912534" cy="436557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>
                <a:solidFill>
                  <a:schemeClr val="bg1"/>
                </a:solidFill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007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338902134"/>
              </p:ext>
            </p:extLst>
          </p:nvPr>
        </p:nvGraphicFramePr>
        <p:xfrm>
          <a:off x="8499892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843003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06" y="2090547"/>
            <a:ext cx="4378110" cy="32944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67" y="5598226"/>
            <a:ext cx="4525892" cy="10177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78488" y="188540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3405" y="2435346"/>
            <a:ext cx="2840498" cy="2519940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284634"/>
              </p:ext>
            </p:extLst>
          </p:nvPr>
        </p:nvGraphicFramePr>
        <p:xfrm>
          <a:off x="8499892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>
                <a:solidFill>
                  <a:schemeClr val="bg1"/>
                </a:solidFill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4567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022448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05" y="4234249"/>
            <a:ext cx="4666493" cy="22497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50" y="1863196"/>
            <a:ext cx="5028007" cy="21711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3173700303"/>
              </p:ext>
            </p:extLst>
          </p:nvPr>
        </p:nvGraphicFramePr>
        <p:xfrm>
          <a:off x="8516041" y="240252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168" y="2435347"/>
            <a:ext cx="2752028" cy="24414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929" y="4870718"/>
            <a:ext cx="1584835" cy="2078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6764" y="4810251"/>
            <a:ext cx="752580" cy="314369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185580"/>
              </p:ext>
            </p:extLst>
          </p:nvPr>
        </p:nvGraphicFramePr>
        <p:xfrm>
          <a:off x="8516041" y="1280670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08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87861" y="242390"/>
            <a:ext cx="679064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1" y="1746421"/>
            <a:ext cx="7436001" cy="426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6890133" y="2491187"/>
            <a:ext cx="5049794" cy="2133600"/>
            <a:chOff x="6494686" y="3237470"/>
            <a:chExt cx="5049794" cy="2133600"/>
          </a:xfrm>
        </p:grpSpPr>
        <p:sp>
          <p:nvSpPr>
            <p:cNvPr id="6" name="직사각형 5"/>
            <p:cNvSpPr/>
            <p:nvPr/>
          </p:nvSpPr>
          <p:spPr>
            <a:xfrm>
              <a:off x="6494686" y="3237470"/>
              <a:ext cx="5049794" cy="21336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831" y="4063484"/>
              <a:ext cx="4933455" cy="1150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165" y="3414922"/>
              <a:ext cx="4984836" cy="169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직사각형 8"/>
          <p:cNvSpPr/>
          <p:nvPr/>
        </p:nvSpPr>
        <p:spPr>
          <a:xfrm>
            <a:off x="1795849" y="2210404"/>
            <a:ext cx="2899720" cy="854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15827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26" y="1586473"/>
            <a:ext cx="7757259" cy="4780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7054890" y="2646445"/>
            <a:ext cx="5049794" cy="2133600"/>
            <a:chOff x="6890133" y="2491187"/>
            <a:chExt cx="5049794" cy="2133600"/>
          </a:xfrm>
        </p:grpSpPr>
        <p:sp>
          <p:nvSpPr>
            <p:cNvPr id="7" name="직사각형 6"/>
            <p:cNvSpPr/>
            <p:nvPr/>
          </p:nvSpPr>
          <p:spPr>
            <a:xfrm>
              <a:off x="6890133" y="2491187"/>
              <a:ext cx="5049794" cy="21336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2612" y="2778846"/>
              <a:ext cx="4944836" cy="1558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직사각형 8"/>
          <p:cNvSpPr/>
          <p:nvPr/>
        </p:nvSpPr>
        <p:spPr>
          <a:xfrm>
            <a:off x="287861" y="242390"/>
            <a:ext cx="679064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964840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408658640"/>
              </p:ext>
            </p:extLst>
          </p:nvPr>
        </p:nvGraphicFramePr>
        <p:xfrm>
          <a:off x="8509686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212920"/>
              </p:ext>
            </p:extLst>
          </p:nvPr>
        </p:nvGraphicFramePr>
        <p:xfrm>
          <a:off x="1369438" y="2409132"/>
          <a:ext cx="5556421" cy="336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64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365156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신청이 완료 되었습니다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 확정을 위해서는 아래의 계좌번호로 무통장입금이 필요합니다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43165"/>
              </p:ext>
            </p:extLst>
          </p:nvPr>
        </p:nvGraphicFramePr>
        <p:xfrm>
          <a:off x="1972199" y="4154288"/>
          <a:ext cx="4101044" cy="60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9628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447796" y="5191357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897156"/>
              </p:ext>
            </p:extLst>
          </p:nvPr>
        </p:nvGraphicFramePr>
        <p:xfrm>
          <a:off x="8509686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5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264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5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07" y="1538850"/>
            <a:ext cx="6460084" cy="40649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3945052" y="4855457"/>
            <a:ext cx="7876249" cy="1781019"/>
            <a:chOff x="3678571" y="4849554"/>
            <a:chExt cx="8266294" cy="1899390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8571" y="4849554"/>
              <a:ext cx="8189301" cy="189939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직사각형 17"/>
            <p:cNvSpPr/>
            <p:nvPr/>
          </p:nvSpPr>
          <p:spPr>
            <a:xfrm>
              <a:off x="3695046" y="6518285"/>
              <a:ext cx="8249819" cy="22457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069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656616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081829172"/>
              </p:ext>
            </p:extLst>
          </p:nvPr>
        </p:nvGraphicFramePr>
        <p:xfrm>
          <a:off x="8534400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참여 인원 선택</a:t>
                      </a:r>
                      <a:endParaRPr lang="en-US" altLang="ko-KR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242" y="1492338"/>
            <a:ext cx="2413687" cy="476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930" y="4293191"/>
            <a:ext cx="142895" cy="133369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48179"/>
              </p:ext>
            </p:extLst>
          </p:nvPr>
        </p:nvGraphicFramePr>
        <p:xfrm>
          <a:off x="8534400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65305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 smtClean="0">
                <a:solidFill>
                  <a:schemeClr val="bg1"/>
                </a:solidFill>
              </a:rPr>
              <a:t> </a:t>
            </a:r>
            <a:r>
              <a:rPr lang="en-US" altLang="ko-KR" sz="2500" dirty="0">
                <a:solidFill>
                  <a:schemeClr val="bg1"/>
                </a:solidFill>
              </a:rPr>
              <a:t>-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7545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4131336788"/>
              </p:ext>
            </p:extLst>
          </p:nvPr>
        </p:nvGraphicFramePr>
        <p:xfrm>
          <a:off x="849424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소개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 </a:t>
                      </a:r>
                      <a:r>
                        <a:rPr lang="ko-KR" altLang="en-US" sz="1200" dirty="0" err="1" smtClean="0"/>
                        <a:t>콘텐츠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702" y="1479639"/>
            <a:ext cx="2633432" cy="49556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749830"/>
              </p:ext>
            </p:extLst>
          </p:nvPr>
        </p:nvGraphicFramePr>
        <p:xfrm>
          <a:off x="849424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09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28" y="1349483"/>
            <a:ext cx="5275539" cy="52863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663" y="1349483"/>
            <a:ext cx="5866161" cy="1152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663" y="2634631"/>
            <a:ext cx="5217641" cy="314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663" y="3081579"/>
            <a:ext cx="2466975" cy="333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9020" y="3698788"/>
            <a:ext cx="5098926" cy="26704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6363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338811502"/>
              </p:ext>
            </p:extLst>
          </p:nvPr>
        </p:nvGraphicFramePr>
        <p:xfrm>
          <a:off x="8534398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sz="1500" dirty="0" smtClean="0"/>
                        <a:t>Q&amp;A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188241"/>
              </p:ext>
            </p:extLst>
          </p:nvPr>
        </p:nvGraphicFramePr>
        <p:xfrm>
          <a:off x="8534398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92256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754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540935872"/>
              </p:ext>
            </p:extLst>
          </p:nvPr>
        </p:nvGraphicFramePr>
        <p:xfrm>
          <a:off x="8517924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질문작성하기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749867"/>
              </p:ext>
            </p:extLst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1006237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457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015226124"/>
              </p:ext>
            </p:extLst>
          </p:nvPr>
        </p:nvGraphicFramePr>
        <p:xfrm>
          <a:off x="856735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이용후기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331803"/>
              </p:ext>
            </p:extLst>
          </p:nvPr>
        </p:nvGraphicFramePr>
        <p:xfrm>
          <a:off x="856735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89050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856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469198487"/>
              </p:ext>
            </p:extLst>
          </p:nvPr>
        </p:nvGraphicFramePr>
        <p:xfrm>
          <a:off x="856735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후기작성하기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68700"/>
              </p:ext>
            </p:extLst>
          </p:nvPr>
        </p:nvGraphicFramePr>
        <p:xfrm>
          <a:off x="856735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97417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4197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826736" y="1578114"/>
            <a:ext cx="6004223" cy="4924404"/>
            <a:chOff x="1096792" y="1380268"/>
            <a:chExt cx="6004223" cy="492440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792" y="1380268"/>
              <a:ext cx="2766754" cy="49174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3992" y="1380268"/>
              <a:ext cx="2857023" cy="49244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직사각형 7"/>
          <p:cNvSpPr/>
          <p:nvPr/>
        </p:nvSpPr>
        <p:spPr>
          <a:xfrm>
            <a:off x="114866" y="241014"/>
            <a:ext cx="723307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</a:rPr>
              <a:t> </a:t>
            </a:r>
            <a:r>
              <a:rPr lang="ko-KR" altLang="en-US" sz="2500" dirty="0">
                <a:solidFill>
                  <a:schemeClr val="bg1"/>
                </a:solidFill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260014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734470825"/>
              </p:ext>
            </p:extLst>
          </p:nvPr>
        </p:nvGraphicFramePr>
        <p:xfrm>
          <a:off x="8559113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신청자이름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연락처 기입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933537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298" y="1570573"/>
            <a:ext cx="2454254" cy="477382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542168" y="195318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297" y="4886316"/>
            <a:ext cx="1679897" cy="163480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412609"/>
              </p:ext>
            </p:extLst>
          </p:nvPr>
        </p:nvGraphicFramePr>
        <p:xfrm>
          <a:off x="8559113" y="127369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183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724873612"/>
              </p:ext>
            </p:extLst>
          </p:nvPr>
        </p:nvGraphicFramePr>
        <p:xfrm>
          <a:off x="8509686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주최자 정보 및 결제 예정 금액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사용자에게 정보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33923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83" y="1442887"/>
            <a:ext cx="2290881" cy="502920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534547"/>
              </p:ext>
            </p:extLst>
          </p:nvPr>
        </p:nvGraphicFramePr>
        <p:xfrm>
          <a:off x="8509686" y="1273691"/>
          <a:ext cx="3491813" cy="849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50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918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398833285"/>
              </p:ext>
            </p:extLst>
          </p:nvPr>
        </p:nvGraphicFramePr>
        <p:xfrm>
          <a:off x="849321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서비스 동의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</a:t>
                      </a:r>
                      <a:r>
                        <a:rPr lang="ko-KR" altLang="en-US" sz="1200" dirty="0" smtClean="0"/>
                        <a:t>서비스 동의 및 신청 버튼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173379"/>
              </p:ext>
            </p:extLst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144" y="1570573"/>
            <a:ext cx="2155010" cy="477382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95640"/>
              </p:ext>
            </p:extLst>
          </p:nvPr>
        </p:nvGraphicFramePr>
        <p:xfrm>
          <a:off x="849321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183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866" y="241014"/>
            <a:ext cx="726673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229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158766435"/>
              </p:ext>
            </p:extLst>
          </p:nvPr>
        </p:nvGraphicFramePr>
        <p:xfrm>
          <a:off x="8526162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34157"/>
              </p:ext>
            </p:extLst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3181763" y="2823787"/>
            <a:ext cx="215007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신청이 완료 되었습니다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신청 확정을 위해서는 아래의 계좌번호로 무통장입금이 필요합니다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791727"/>
              </p:ext>
            </p:extLst>
          </p:nvPr>
        </p:nvGraphicFramePr>
        <p:xfrm>
          <a:off x="3257861" y="4047867"/>
          <a:ext cx="1997879" cy="397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6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1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799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3556948" y="4705350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8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744" y="1556036"/>
            <a:ext cx="2265041" cy="262843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889958"/>
              </p:ext>
            </p:extLst>
          </p:nvPr>
        </p:nvGraphicFramePr>
        <p:xfrm>
          <a:off x="3117818" y="1543008"/>
          <a:ext cx="2277967" cy="4709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79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70951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236397"/>
              </p:ext>
            </p:extLst>
          </p:nvPr>
        </p:nvGraphicFramePr>
        <p:xfrm>
          <a:off x="8526162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114866" y="241014"/>
            <a:ext cx="757450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947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/>
          </p:nvPr>
        </p:nvGraphicFramePr>
        <p:xfrm>
          <a:off x="8501614" y="3571468"/>
          <a:ext cx="2869750" cy="22541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변경할 비밀번호와 비밀번호 확인 일치를 확인하여 비밀번호 처리 프로세스로 이동한다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49" y="1739072"/>
            <a:ext cx="60483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47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547010203"/>
              </p:ext>
            </p:extLst>
          </p:nvPr>
        </p:nvGraphicFramePr>
        <p:xfrm>
          <a:off x="8583827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042878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715230"/>
              </p:ext>
            </p:extLst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694030"/>
              </p:ext>
            </p:extLst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649" y="5972398"/>
            <a:ext cx="1448002" cy="314369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343224"/>
              </p:ext>
            </p:extLst>
          </p:nvPr>
        </p:nvGraphicFramePr>
        <p:xfrm>
          <a:off x="8583827" y="127734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114866" y="241014"/>
            <a:ext cx="593624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296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236730642"/>
              </p:ext>
            </p:extLst>
          </p:nvPr>
        </p:nvGraphicFramePr>
        <p:xfrm>
          <a:off x="8518349" y="239590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444586"/>
              </p:ext>
            </p:extLst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264126"/>
              </p:ext>
            </p:extLst>
          </p:nvPr>
        </p:nvGraphicFramePr>
        <p:xfrm>
          <a:off x="2773659" y="2744021"/>
          <a:ext cx="3118021" cy="1473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473755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정말 삭제 하시겠습니까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156644"/>
              </p:ext>
            </p:extLst>
          </p:nvPr>
        </p:nvGraphicFramePr>
        <p:xfrm>
          <a:off x="353928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확인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823234"/>
              </p:ext>
            </p:extLst>
          </p:nvPr>
        </p:nvGraphicFramePr>
        <p:xfrm>
          <a:off x="448543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5518464" y="27998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971448"/>
              </p:ext>
            </p:extLst>
          </p:nvPr>
        </p:nvGraphicFramePr>
        <p:xfrm>
          <a:off x="8518349" y="127405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114866" y="241014"/>
            <a:ext cx="640111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삭제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193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682351283"/>
              </p:ext>
            </p:extLst>
          </p:nvPr>
        </p:nvGraphicFramePr>
        <p:xfrm>
          <a:off x="8509686" y="2411808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677498"/>
              </p:ext>
            </p:extLst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116059"/>
              </p:ext>
            </p:extLst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예약자 리스트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279987"/>
              </p:ext>
            </p:extLst>
          </p:nvPr>
        </p:nvGraphicFramePr>
        <p:xfrm>
          <a:off x="3086309" y="2630860"/>
          <a:ext cx="2481649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1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979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155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결제상태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신길동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박길동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조길동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594" y="5855812"/>
            <a:ext cx="1008017" cy="218846"/>
          </a:xfrm>
          <a:prstGeom prst="rect">
            <a:avLst/>
          </a:prstGeom>
        </p:spPr>
      </p:pic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927954"/>
              </p:ext>
            </p:extLst>
          </p:nvPr>
        </p:nvGraphicFramePr>
        <p:xfrm>
          <a:off x="8509686" y="1289958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14866" y="241014"/>
            <a:ext cx="779572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예약자 리스트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508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825790094"/>
              </p:ext>
            </p:extLst>
          </p:nvPr>
        </p:nvGraphicFramePr>
        <p:xfrm>
          <a:off x="8509686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877176"/>
              </p:ext>
            </p:extLst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주최자 </a:t>
                      </a:r>
                      <a:r>
                        <a:rPr lang="en-US" altLang="ko-KR" sz="1500" dirty="0" err="1" smtClean="0">
                          <a:solidFill>
                            <a:schemeClr val="tx1"/>
                          </a:solidFill>
                        </a:rPr>
                        <a:t>sadasd</a:t>
                      </a:r>
                      <a:r>
                        <a:rPr lang="ko-KR" altLang="en-US" sz="1500" baseline="0" dirty="0" smtClean="0">
                          <a:solidFill>
                            <a:schemeClr val="tx1"/>
                          </a:solidFill>
                        </a:rPr>
                        <a:t>님 회원정보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128935"/>
              </p:ext>
            </p:extLst>
          </p:nvPr>
        </p:nvGraphicFramePr>
        <p:xfrm>
          <a:off x="3322094" y="3005167"/>
          <a:ext cx="2021150" cy="258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572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adfasdf5452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서울 강남구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adsfasdf@gmail.com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2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닉네임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동길김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1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휴대폰번호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010-1234-5678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096359"/>
              </p:ext>
            </p:extLst>
          </p:nvPr>
        </p:nvGraphicFramePr>
        <p:xfrm>
          <a:off x="8509686" y="127734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114866" y="241014"/>
            <a:ext cx="70423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회원정보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2296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36690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179638806"/>
              </p:ext>
            </p:extLst>
          </p:nvPr>
        </p:nvGraphicFramePr>
        <p:xfrm>
          <a:off x="8936516" y="2190118"/>
          <a:ext cx="2952330" cy="44382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02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36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회원가입에 필요한 정보를 </a:t>
                      </a:r>
                      <a:r>
                        <a:rPr lang="ko-KR" altLang="en-US" sz="1100" b="0" u="none" strike="noStrike" cap="none" dirty="0" err="1" smtClean="0"/>
                        <a:t>입력받는</a:t>
                      </a:r>
                      <a:r>
                        <a:rPr lang="ko-KR" altLang="en-US" sz="1100" b="0" u="none" strike="noStrike" cap="none" dirty="0" smtClean="0"/>
                        <a:t> 폼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아이디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비밀번호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이메일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닉네임을 </a:t>
                      </a:r>
                      <a:r>
                        <a:rPr lang="ko-KR" altLang="en-US" sz="1100" b="0" u="none" strike="noStrike" cap="none" baseline="0" dirty="0" err="1" smtClean="0"/>
                        <a:t>입력받고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셀렉트</a:t>
                      </a:r>
                      <a:r>
                        <a:rPr lang="ko-KR" altLang="en-US" sz="11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u="none" strike="noStrike" cap="none" dirty="0" smtClean="0"/>
                        <a:t>아이디를 입력하기 위해서 해당 창을 클릭할 시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중복된 아이디를 확인하기 위한 </a:t>
                      </a:r>
                      <a:r>
                        <a:rPr lang="ko-KR" altLang="en-US" sz="1100" b="0" u="none" strike="noStrike" cap="none" baseline="0" dirty="0" err="1" smtClean="0"/>
                        <a:t>팝업창이</a:t>
                      </a:r>
                      <a:r>
                        <a:rPr lang="ko-KR" altLang="en-US" sz="1100" b="0" u="none" strike="noStrike" cap="none" baseline="0" dirty="0" smtClean="0"/>
                        <a:t> 생성되며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해당 </a:t>
                      </a:r>
                      <a:r>
                        <a:rPr lang="ko-KR" altLang="en-US" sz="1100" b="0" u="none" strike="noStrike" cap="none" baseline="0" dirty="0" err="1" smtClean="0"/>
                        <a:t>팝업창에서</a:t>
                      </a:r>
                      <a:r>
                        <a:rPr lang="ko-KR" altLang="en-US" sz="1100" b="0" u="none" strike="noStrike" cap="none" baseline="0" dirty="0" smtClean="0"/>
                        <a:t> 중복확인 및 아이디 사용 버튼을 통해 해당 폼을 채울 수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r>
                        <a:rPr lang="ko-KR" altLang="en-US" sz="1100" b="0" u="none" strike="noStrike" cap="none" baseline="0" dirty="0" smtClean="0"/>
                        <a:t> </a:t>
                      </a: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비밀번호는 서로 같은 값을 입력하도록 검증 과정을 둔다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이메일의</a:t>
                      </a:r>
                      <a:r>
                        <a:rPr lang="ko-KR" altLang="en-US" sz="1100" b="0" u="none" strike="noStrike" cap="none" dirty="0" smtClean="0"/>
                        <a:t> 경우도 </a:t>
                      </a:r>
                      <a:r>
                        <a:rPr lang="ko-KR" altLang="en-US" sz="1100" b="0" u="none" strike="noStrike" cap="none" dirty="0" err="1" smtClean="0"/>
                        <a:t>정규표현식을</a:t>
                      </a:r>
                      <a:r>
                        <a:rPr lang="ko-KR" altLang="en-US" sz="1100" b="0" u="none" strike="noStrike" cap="none" dirty="0" smtClean="0"/>
                        <a:t> 사용하여 </a:t>
                      </a:r>
                      <a:r>
                        <a:rPr lang="en-US" altLang="ko-KR" sz="11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smtClean="0"/>
                        <a:t>형태의 </a:t>
                      </a:r>
                      <a:r>
                        <a:rPr lang="ko-KR" altLang="en-US" sz="1100" b="0" u="none" strike="noStrike" cap="none" dirty="0" err="1" smtClean="0"/>
                        <a:t>이메일을</a:t>
                      </a:r>
                      <a:r>
                        <a:rPr lang="ko-KR" altLang="en-US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err="1" smtClean="0"/>
                        <a:t>입력받도록</a:t>
                      </a:r>
                      <a:r>
                        <a:rPr lang="ko-KR" altLang="en-US" sz="1100" b="0" u="none" strike="noStrike" cap="none" dirty="0" smtClean="0"/>
                        <a:t> 한다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915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이미지를 </a:t>
                      </a:r>
                      <a:r>
                        <a:rPr lang="ko-KR" altLang="en-US" sz="1100" b="0" u="none" strike="noStrike" cap="none" dirty="0" err="1" smtClean="0"/>
                        <a:t>업로드하는</a:t>
                      </a:r>
                      <a:r>
                        <a:rPr lang="ko-KR" altLang="en-US" sz="1100" b="0" u="none" strike="noStrike" cap="none" dirty="0" smtClean="0"/>
                        <a:t> 경우 내가 </a:t>
                      </a:r>
                      <a:r>
                        <a:rPr lang="ko-KR" altLang="en-US" sz="1100" b="0" u="none" strike="noStrike" cap="none" dirty="0" err="1" smtClean="0"/>
                        <a:t>업로드한</a:t>
                      </a:r>
                      <a:r>
                        <a:rPr lang="ko-KR" altLang="en-US" sz="1100" b="0" u="none" strike="noStrike" cap="none" dirty="0" smtClean="0"/>
                        <a:t> 이미지를 </a:t>
                      </a:r>
                      <a:r>
                        <a:rPr lang="ko-KR" altLang="en-US" sz="1100" b="0" u="none" strike="noStrike" cap="none" dirty="0" err="1" smtClean="0"/>
                        <a:t>미리볼</a:t>
                      </a:r>
                      <a:r>
                        <a:rPr lang="ko-KR" altLang="en-US" sz="1100" b="0" u="none" strike="noStrike" cap="none" dirty="0" smtClean="0"/>
                        <a:t>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19953" y="1165412"/>
            <a:ext cx="7745506" cy="54595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775001"/>
            <a:ext cx="4146175" cy="286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191870" y="2143549"/>
            <a:ext cx="4159623" cy="321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91870" y="2536997"/>
            <a:ext cx="4159623" cy="316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87387" y="2924481"/>
            <a:ext cx="4182035" cy="3351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87388" y="3320922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</a:t>
            </a:r>
            <a:r>
              <a:rPr lang="ko-KR" altLang="en-US" dirty="0">
                <a:solidFill>
                  <a:schemeClr val="tx1"/>
                </a:solidFill>
              </a:rPr>
              <a:t>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81000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205317" y="5111884"/>
            <a:ext cx="4146177" cy="385211"/>
            <a:chOff x="2205317" y="5190553"/>
            <a:chExt cx="4249766" cy="484069"/>
          </a:xfrm>
        </p:grpSpPr>
        <p:sp>
          <p:nvSpPr>
            <p:cNvPr id="21" name="직사각형 20"/>
            <p:cNvSpPr/>
            <p:nvPr/>
          </p:nvSpPr>
          <p:spPr>
            <a:xfrm>
              <a:off x="2205317" y="519055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3016623" y="531631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778623" y="519502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 rot="10800000">
              <a:off x="4589929" y="532078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280210" y="5199493"/>
              <a:ext cx="1174873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6091516" y="532525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455083" y="2990726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187388" y="3731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87388" y="4171326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mtClean="0">
                <a:solidFill>
                  <a:schemeClr val="tx1"/>
                </a:solidFill>
              </a:rPr>
              <a:t>주</a:t>
            </a:r>
            <a:r>
              <a:rPr lang="ko-KR" altLang="en-US">
                <a:solidFill>
                  <a:schemeClr val="tx1"/>
                </a:solidFill>
              </a:rPr>
              <a:t>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87388" y="4620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이미</a:t>
            </a:r>
            <a:r>
              <a:rPr lang="ko-KR" altLang="en-US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455083" y="4636993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962518"/>
              </p:ext>
            </p:extLst>
          </p:nvPr>
        </p:nvGraphicFramePr>
        <p:xfrm>
          <a:off x="9407655" y="150344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0261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688114029"/>
              </p:ext>
            </p:extLst>
          </p:nvPr>
        </p:nvGraphicFramePr>
        <p:xfrm>
          <a:off x="8894182" y="3427803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입력한 아이디에 대한 중복을 조회하는 버튼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 아이디가 사용 중인지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아이디인지 알려준다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사용 중인 아이디인 경우는 사용하기 버튼이 비활성화 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경우는 활성화 된다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  <a:r>
                        <a:rPr lang="ko-KR" altLang="en-US" sz="1300" b="0" u="none" strike="noStrike" cap="none" dirty="0" smtClean="0"/>
                        <a:t>사용하기를 누르면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기존 회원가입 폼에 아이디가 채워진다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748118" y="1945341"/>
            <a:ext cx="5029200" cy="3370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24636" y="2796988"/>
            <a:ext cx="3263153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47765" y="2796988"/>
            <a:ext cx="923364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중복확인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3929" y="3630706"/>
            <a:ext cx="3630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해당아이디는 사용할 수 있습니다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또는 이미 사용 중인 아이디입니다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242982" y="4769223"/>
            <a:ext cx="1752600" cy="394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아이디 사용하기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27094" y="1833282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5526741" y="2684929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3121958" y="4657164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445754"/>
              </p:ext>
            </p:extLst>
          </p:nvPr>
        </p:nvGraphicFramePr>
        <p:xfrm>
          <a:off x="9215393" y="2057400"/>
          <a:ext cx="1944216" cy="868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hj_user_w_signUp_popUp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중복확인 팝업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993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250543840"/>
              </p:ext>
            </p:extLst>
          </p:nvPr>
        </p:nvGraphicFramePr>
        <p:xfrm>
          <a:off x="8699450" y="2791689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362138" y="1489138"/>
            <a:ext cx="6938682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641067"/>
              </p:ext>
            </p:extLst>
          </p:nvPr>
        </p:nvGraphicFramePr>
        <p:xfrm>
          <a:off x="9072458" y="1551269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617258" y="4773706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264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C:\Users\ezen-033\Desktop\회원가입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853819"/>
            <a:ext cx="6311900" cy="600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31100" y="1854200"/>
            <a:ext cx="408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이메일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프로필이미지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관심카테고리를 받을 수 있도록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을 이용해 </a:t>
            </a:r>
            <a:r>
              <a:rPr lang="en-US" altLang="ko-KR" dirty="0" smtClean="0"/>
              <a:t>form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363071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31100" y="1854200"/>
            <a:ext cx="4089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이메일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프로필이미지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관심카테고리를 받을 수 있도록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을 이용해 </a:t>
            </a:r>
            <a:r>
              <a:rPr lang="en-US" altLang="ko-KR" dirty="0" smtClean="0"/>
              <a:t>form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필수사항 </a:t>
            </a:r>
            <a:r>
              <a:rPr lang="en-US" altLang="ko-KR" dirty="0" smtClean="0"/>
              <a:t>*</a:t>
            </a:r>
            <a:r>
              <a:rPr lang="ko-KR" altLang="en-US" dirty="0" smtClean="0"/>
              <a:t>표시</a:t>
            </a: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94" y="1313645"/>
            <a:ext cx="5525470" cy="529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66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06" y="1414658"/>
            <a:ext cx="6972300" cy="228026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06" y="3854885"/>
            <a:ext cx="6581775" cy="242461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498" y="4513101"/>
            <a:ext cx="3805626" cy="1657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1889" y="1614197"/>
            <a:ext cx="3534844" cy="25779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9737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중복확인 팝업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31100" y="2163296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 입력 시 중복확인 처리를 </a:t>
            </a:r>
            <a:r>
              <a:rPr lang="ko-KR" altLang="en-US" smtClean="0"/>
              <a:t>위한 </a:t>
            </a:r>
            <a:r>
              <a:rPr lang="ko-KR" altLang="en-US" dirty="0" err="1" smtClean="0"/>
              <a:t>팝업창</a:t>
            </a:r>
            <a:endParaRPr lang="ko-KR" altLang="en-US" dirty="0"/>
          </a:p>
        </p:txBody>
      </p:sp>
      <p:pic>
        <p:nvPicPr>
          <p:cNvPr id="2050" name="Picture 2" descr="C:\Users\ezen-033\Desktop\회원가입팝업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1700213"/>
            <a:ext cx="6753510" cy="415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12332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074" name="Picture 2" descr="C:\Users\ezen-033\Desktop\회원가입 완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66" y="2311400"/>
            <a:ext cx="6934734" cy="32741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31100" y="3052296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회원등록이 정상 완료되면 이동하는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137528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AJAX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이용한 아이디 중복체크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52634" y="1855757"/>
            <a:ext cx="4872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 중복확인을 위한 기존의 </a:t>
            </a:r>
            <a:r>
              <a:rPr lang="ko-KR" altLang="en-US" dirty="0" err="1" smtClean="0"/>
              <a:t>팝업창을</a:t>
            </a:r>
            <a:r>
              <a:rPr lang="ko-KR" altLang="en-US" dirty="0" smtClean="0"/>
              <a:t> 없애고 </a:t>
            </a:r>
            <a:r>
              <a:rPr lang="en-US" altLang="ko-KR" dirty="0" smtClean="0"/>
              <a:t>AJAX</a:t>
            </a:r>
            <a:r>
              <a:rPr lang="ko-KR" altLang="en-US" dirty="0" smtClean="0"/>
              <a:t>를 이용한 아이디 중복체크</a:t>
            </a:r>
            <a:endParaRPr lang="ko-KR" altLang="en-US" dirty="0"/>
          </a:p>
        </p:txBody>
      </p:sp>
      <p:pic>
        <p:nvPicPr>
          <p:cNvPr id="1026" name="Picture 2" descr="C:\Users\ezen-033\Desktop\ppt\회원가입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8" y="1352380"/>
            <a:ext cx="4983372" cy="13921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ezen-033\Desktop\ppt\회원가입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8" y="3003880"/>
            <a:ext cx="4983372" cy="13764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ezen-033\Desktop\ppt\회원가입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8" y="4712939"/>
            <a:ext cx="4983372" cy="13134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07848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AJAX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이용한 아이디 중복체크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52634" y="1855757"/>
            <a:ext cx="48725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</a:t>
            </a:r>
            <a:r>
              <a:rPr lang="ko-KR" altLang="en-US" dirty="0" err="1" smtClean="0"/>
              <a:t>입력창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Focusout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 </a:t>
            </a:r>
            <a:r>
              <a:rPr lang="en-US" altLang="ko-KR" dirty="0" err="1" smtClean="0"/>
              <a:t>idChk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실행</a:t>
            </a:r>
            <a:endParaRPr lang="en-US" altLang="ko-KR" dirty="0" smtClean="0"/>
          </a:p>
          <a:p>
            <a:r>
              <a:rPr lang="en-US" altLang="ko-KR" dirty="0" smtClean="0">
                <a:sym typeface="Wingdings" panose="05000000000000000000" pitchFamily="2" charset="2"/>
              </a:rPr>
              <a:t>-&gt; id</a:t>
            </a:r>
            <a:r>
              <a:rPr lang="ko-KR" altLang="en-US" dirty="0" smtClean="0">
                <a:sym typeface="Wingdings" panose="05000000000000000000" pitchFamily="2" charset="2"/>
              </a:rPr>
              <a:t>가 </a:t>
            </a:r>
            <a:r>
              <a:rPr lang="en-US" altLang="ko-KR" dirty="0" smtClean="0">
                <a:sym typeface="Wingdings" panose="05000000000000000000" pitchFamily="2" charset="2"/>
              </a:rPr>
              <a:t>5</a:t>
            </a:r>
            <a:r>
              <a:rPr lang="ko-KR" altLang="en-US" dirty="0" smtClean="0">
                <a:sym typeface="Wingdings" panose="05000000000000000000" pitchFamily="2" charset="2"/>
              </a:rPr>
              <a:t>자 미만일 시 내용을 지우고 </a:t>
            </a:r>
            <a:r>
              <a:rPr lang="en-US" altLang="ko-KR" dirty="0" smtClean="0">
                <a:sym typeface="Wingdings" panose="05000000000000000000" pitchFamily="2" charset="2"/>
              </a:rPr>
              <a:t>‘</a:t>
            </a:r>
            <a:r>
              <a:rPr lang="ko-KR" altLang="en-US" dirty="0" smtClean="0">
                <a:sym typeface="Wingdings" panose="05000000000000000000" pitchFamily="2" charset="2"/>
              </a:rPr>
              <a:t>아이디 최소 </a:t>
            </a:r>
            <a:r>
              <a:rPr lang="en-US" altLang="ko-KR" dirty="0" smtClean="0">
                <a:sym typeface="Wingdings" panose="05000000000000000000" pitchFamily="2" charset="2"/>
              </a:rPr>
              <a:t>5</a:t>
            </a:r>
            <a:r>
              <a:rPr lang="ko-KR" altLang="en-US" dirty="0" smtClean="0">
                <a:sym typeface="Wingdings" panose="05000000000000000000" pitchFamily="2" charset="2"/>
              </a:rPr>
              <a:t>자 이상</a:t>
            </a:r>
            <a:r>
              <a:rPr lang="en-US" altLang="ko-KR" dirty="0" smtClean="0">
                <a:sym typeface="Wingdings" panose="05000000000000000000" pitchFamily="2" charset="2"/>
              </a:rPr>
              <a:t>’</a:t>
            </a:r>
            <a:r>
              <a:rPr lang="ko-KR" altLang="en-US" dirty="0" smtClean="0">
                <a:sym typeface="Wingdings" panose="05000000000000000000" pitchFamily="2" charset="2"/>
              </a:rPr>
              <a:t> 팝업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-&gt; 5</a:t>
            </a:r>
            <a:r>
              <a:rPr lang="ko-KR" altLang="en-US" dirty="0" smtClean="0">
                <a:sym typeface="Wingdings" panose="05000000000000000000" pitchFamily="2" charset="2"/>
              </a:rPr>
              <a:t>자 이상이지만 이미 등록된 경우 내용을 지우고 </a:t>
            </a:r>
            <a:r>
              <a:rPr lang="en-US" altLang="ko-KR" dirty="0" smtClean="0">
                <a:sym typeface="Wingdings" panose="05000000000000000000" pitchFamily="2" charset="2"/>
              </a:rPr>
              <a:t>‘</a:t>
            </a:r>
            <a:r>
              <a:rPr lang="ko-KR" altLang="en-US" dirty="0" smtClean="0">
                <a:sym typeface="Wingdings" panose="05000000000000000000" pitchFamily="2" charset="2"/>
              </a:rPr>
              <a:t>이미 등록된 아이디입니다</a:t>
            </a:r>
            <a:r>
              <a:rPr lang="en-US" altLang="ko-KR" dirty="0" smtClean="0">
                <a:sym typeface="Wingdings" panose="05000000000000000000" pitchFamily="2" charset="2"/>
              </a:rPr>
              <a:t>.’ </a:t>
            </a:r>
            <a:r>
              <a:rPr lang="ko-KR" altLang="en-US" dirty="0" smtClean="0">
                <a:sym typeface="Wingdings" panose="05000000000000000000" pitchFamily="2" charset="2"/>
              </a:rPr>
              <a:t>팝업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-&gt; </a:t>
            </a:r>
            <a:r>
              <a:rPr lang="ko-KR" altLang="en-US" dirty="0" smtClean="0">
                <a:sym typeface="Wingdings" panose="05000000000000000000" pitchFamily="2" charset="2"/>
              </a:rPr>
              <a:t>사용 가능한 아이디인 경우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‘</a:t>
            </a:r>
            <a:r>
              <a:rPr lang="ko-KR" altLang="en-US" dirty="0" smtClean="0">
                <a:sym typeface="Wingdings" panose="05000000000000000000" pitchFamily="2" charset="2"/>
              </a:rPr>
              <a:t>사용 가능한 아이디입니다</a:t>
            </a:r>
            <a:r>
              <a:rPr lang="en-US" altLang="ko-KR" dirty="0" smtClean="0">
                <a:sym typeface="Wingdings" panose="05000000000000000000" pitchFamily="2" charset="2"/>
              </a:rPr>
              <a:t>’ </a:t>
            </a:r>
            <a:r>
              <a:rPr lang="ko-KR" altLang="en-US" dirty="0" smtClean="0">
                <a:sym typeface="Wingdings" panose="05000000000000000000" pitchFamily="2" charset="2"/>
              </a:rPr>
              <a:t>팝업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2050" name="Picture 2" descr="C:\Users\ezen-033\Desktop\ppt\회원가입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05" y="1646955"/>
            <a:ext cx="5330960" cy="36870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599268" y="2065866"/>
            <a:ext cx="2489200" cy="3471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678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AJAX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이용한 아이디 중복체크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44" y="3213580"/>
            <a:ext cx="10608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아이디 중복체크를 위한 </a:t>
            </a:r>
            <a:r>
              <a:rPr lang="ko-KR" altLang="en-US" dirty="0" err="1" smtClean="0">
                <a:sym typeface="Wingdings" panose="05000000000000000000" pitchFamily="2" charset="2"/>
              </a:rPr>
              <a:t>웹서블릿</a:t>
            </a:r>
            <a:r>
              <a:rPr lang="en-US" altLang="ko-KR" dirty="0" smtClean="0">
                <a:sym typeface="Wingdings" panose="05000000000000000000" pitchFamily="2" charset="2"/>
              </a:rPr>
              <a:t>(IdChk.java), </a:t>
            </a:r>
            <a:r>
              <a:rPr lang="ko-KR" altLang="en-US" dirty="0" smtClean="0">
                <a:sym typeface="Wingdings" panose="05000000000000000000" pitchFamily="2" charset="2"/>
              </a:rPr>
              <a:t>내부에서 </a:t>
            </a:r>
            <a:r>
              <a:rPr lang="en-US" altLang="ko-KR" dirty="0" err="1" smtClean="0">
                <a:sym typeface="Wingdings" panose="05000000000000000000" pitchFamily="2" charset="2"/>
              </a:rPr>
              <a:t>MemberDao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이용하여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아이디 중복 체크를 위한 </a:t>
            </a:r>
            <a:r>
              <a:rPr lang="en-US" altLang="ko-KR" dirty="0" smtClean="0">
                <a:sym typeface="Wingdings" panose="05000000000000000000" pitchFamily="2" charset="2"/>
              </a:rPr>
              <a:t>JSON</a:t>
            </a:r>
            <a:r>
              <a:rPr lang="ko-KR" altLang="en-US" dirty="0" smtClean="0">
                <a:sym typeface="Wingdings" panose="05000000000000000000" pitchFamily="2" charset="2"/>
              </a:rPr>
              <a:t>생성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pic>
        <p:nvPicPr>
          <p:cNvPr id="3074" name="Picture 2" descr="C:\Users\ezen-033\Desktop\ppt\회원가입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57" y="1616139"/>
            <a:ext cx="8832835" cy="1436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zen-033\Desktop\ppt\회원가입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30" y="4578350"/>
            <a:ext cx="4400550" cy="9525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ezen-033\Desktop\ppt\회원가입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833" y="4578350"/>
            <a:ext cx="4200525" cy="9334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797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098" name="Picture 2" descr="C:\Users\ezen-033\Desktop\ppt\회원가입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771" y="1690629"/>
            <a:ext cx="6659563" cy="48101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</p:pic>
      <p:sp>
        <p:nvSpPr>
          <p:cNvPr id="2" name="TextBox 1"/>
          <p:cNvSpPr txBox="1"/>
          <p:nvPr/>
        </p:nvSpPr>
        <p:spPr>
          <a:xfrm>
            <a:off x="1100667" y="1964267"/>
            <a:ext cx="33443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뷰</a:t>
            </a:r>
            <a:r>
              <a:rPr lang="ko-KR" altLang="en-US" dirty="0" smtClean="0"/>
              <a:t> 이동과 </a:t>
            </a:r>
            <a:r>
              <a:rPr lang="en-US" altLang="ko-KR" dirty="0" err="1" smtClean="0"/>
              <a:t>InsertMember</a:t>
            </a:r>
            <a:r>
              <a:rPr lang="en-US" altLang="ko-KR" dirty="0" smtClean="0"/>
              <a:t>()</a:t>
            </a:r>
            <a:r>
              <a:rPr lang="ko-KR" altLang="en-US" dirty="0" smtClean="0"/>
              <a:t>를 위한 컨트롤러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따로 </a:t>
            </a:r>
            <a:r>
              <a:rPr lang="en-US" altLang="ko-KR" dirty="0" smtClean="0"/>
              <a:t>Service </a:t>
            </a:r>
            <a:r>
              <a:rPr lang="ko-KR" altLang="en-US" dirty="0" smtClean="0"/>
              <a:t>객체를 두지 않고 직접 </a:t>
            </a:r>
            <a:r>
              <a:rPr lang="en-US" altLang="ko-KR" dirty="0" smtClean="0"/>
              <a:t>Dao</a:t>
            </a:r>
            <a:r>
              <a:rPr lang="ko-KR" altLang="en-US" dirty="0" smtClean="0"/>
              <a:t>를 이용해서 </a:t>
            </a:r>
            <a:r>
              <a:rPr lang="en-US" altLang="ko-KR" dirty="0" smtClean="0"/>
              <a:t>insert</a:t>
            </a:r>
          </a:p>
          <a:p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SignUp.java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35559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497667" y="3022599"/>
            <a:ext cx="2048934" cy="10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회원가입 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67032" y="3022599"/>
            <a:ext cx="2409035" cy="10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회원가입 완료페이지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3115733" y="2573867"/>
            <a:ext cx="8467" cy="43179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497667" y="2015067"/>
            <a:ext cx="1811866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IdChk.java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76983" y="4699000"/>
            <a:ext cx="3081866" cy="88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SignUp</a:t>
            </a:r>
            <a:r>
              <a:rPr lang="en-US" altLang="ko-KR" dirty="0" smtClean="0">
                <a:solidFill>
                  <a:schemeClr val="tx1"/>
                </a:solidFill>
              </a:rPr>
              <a:t> Controller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>
            <a:stCxn id="3" idx="3"/>
            <a:endCxn id="6" idx="1"/>
          </p:cNvCxnSpPr>
          <p:nvPr/>
        </p:nvCxnSpPr>
        <p:spPr>
          <a:xfrm>
            <a:off x="4546601" y="3530599"/>
            <a:ext cx="52043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125133" y="2789766"/>
            <a:ext cx="5672667" cy="3136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4055533" y="4106333"/>
            <a:ext cx="330200" cy="5080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309533" y="4179899"/>
            <a:ext cx="162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 insert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219316" y="2605100"/>
            <a:ext cx="104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AJAX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407497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19128023"/>
              </p:ext>
            </p:extLst>
          </p:nvPr>
        </p:nvGraphicFramePr>
        <p:xfrm>
          <a:off x="8682515" y="2641264"/>
          <a:ext cx="2952330" cy="38975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아이디중복 확인은 해당화면에서 처리한다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이용하여 특수문자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영문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숫자를 최소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개씩 </a:t>
                      </a:r>
                      <a:r>
                        <a:rPr lang="ko-KR" altLang="en-US" sz="1300" b="0" u="none" strike="noStrike" cap="none" dirty="0" err="1" smtClean="0"/>
                        <a:t>입력받아</a:t>
                      </a:r>
                      <a:r>
                        <a:rPr lang="ko-KR" altLang="en-US" sz="1300" b="0" u="none" strike="noStrike" cap="none" dirty="0" smtClean="0"/>
                        <a:t> 최소 </a:t>
                      </a:r>
                      <a:r>
                        <a:rPr lang="en-US" altLang="ko-KR" sz="1300" b="0" u="none" strike="noStrike" cap="none" dirty="0" smtClean="0"/>
                        <a:t>10</a:t>
                      </a:r>
                      <a:r>
                        <a:rPr lang="ko-KR" altLang="en-US" sz="1300" b="0" u="none" strike="noStrike" cap="none" dirty="0" smtClean="0"/>
                        <a:t>자의 비밀번호를 입력 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963271" y="1237124"/>
            <a:ext cx="4876800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927406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205317" y="2590794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214282" y="3213841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14282" y="3948947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14282" y="4531653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05317" y="519055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이등변 삼각형 23"/>
          <p:cNvSpPr/>
          <p:nvPr/>
        </p:nvSpPr>
        <p:spPr>
          <a:xfrm rot="10800000">
            <a:off x="3016623" y="531631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824318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778623" y="519502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10800000">
            <a:off x="4589929" y="532078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280210" y="519949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이등변 삼각형 32"/>
          <p:cNvSpPr/>
          <p:nvPr/>
        </p:nvSpPr>
        <p:spPr>
          <a:xfrm rot="10800000">
            <a:off x="6091516" y="532525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378387" y="3796550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718841"/>
              </p:ext>
            </p:extLst>
          </p:nvPr>
        </p:nvGraphicFramePr>
        <p:xfrm>
          <a:off x="9080924" y="1509630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819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07" y="886492"/>
            <a:ext cx="3283814" cy="58445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6909955" y="2400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614681" y="2570665"/>
            <a:ext cx="618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Linear Layout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spinner</a:t>
            </a:r>
            <a:r>
              <a:rPr lang="ko-KR" altLang="en-US" dirty="0" smtClean="0"/>
              <a:t>를 활용하여 회원가입 폼 제작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233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178001193"/>
              </p:ext>
            </p:extLst>
          </p:nvPr>
        </p:nvGraphicFramePr>
        <p:xfrm>
          <a:off x="8707915" y="3395524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738717" y="1326777"/>
            <a:ext cx="3558989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670051" y="4751294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150648"/>
              </p:ext>
            </p:extLst>
          </p:nvPr>
        </p:nvGraphicFramePr>
        <p:xfrm>
          <a:off x="9089391" y="2062022"/>
          <a:ext cx="2272876" cy="8991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hj_user_m_signUpDone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6889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59450" y="128989"/>
            <a:ext cx="9646078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2800" b="0" smtClean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 smtClean="0"/>
              <a:t>사용자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 완료 및 실패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26" y="3666930"/>
            <a:ext cx="5321643" cy="28271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26" y="1290346"/>
            <a:ext cx="5321643" cy="214331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946" y="1895572"/>
            <a:ext cx="5831827" cy="44291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866986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C:\Users\ezen-033\Desktop\회원가입완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942" y="1532466"/>
            <a:ext cx="2847703" cy="499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80667" y="2392865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Linear Layout</a:t>
            </a:r>
            <a:r>
              <a:rPr lang="ko-KR" altLang="en-US" dirty="0" smtClean="0"/>
              <a:t>을 통한 회원가입 완료페이지 제작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982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70747715"/>
              </p:ext>
            </p:extLst>
          </p:nvPr>
        </p:nvGraphicFramePr>
        <p:xfrm>
          <a:off x="8851848" y="2792794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62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9723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9723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23870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23970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7571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14128" y="1355604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39232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6419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3606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793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71308" y="27571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7571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7754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9667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9281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3828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8405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40810" y="1216647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236798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8405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700320" y="257794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3561483" y="6255371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843227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893110" y="32342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1" name="직사각형 60"/>
          <p:cNvSpPr/>
          <p:nvPr/>
        </p:nvSpPr>
        <p:spPr>
          <a:xfrm>
            <a:off x="2240810" y="3234277"/>
            <a:ext cx="278730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725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050" name="Picture 2" descr="C:\Users\ezen-033\Desktop\세미나등록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7" y="1256561"/>
            <a:ext cx="4928130" cy="53558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49533" y="1837267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 등록 폼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세미나 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카테고리를 선택 가능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세미나소개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최대 인원수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참가비를 설정하여 등록 가능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525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60266" y="1540935"/>
            <a:ext cx="3691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페이지를 이동하지 않고 장소와 날짜를 선택 시 </a:t>
            </a:r>
            <a:r>
              <a:rPr lang="en-US" altLang="ko-KR" dirty="0" smtClean="0"/>
              <a:t>AJAX</a:t>
            </a:r>
            <a:r>
              <a:rPr lang="ko-KR" altLang="en-US" dirty="0" smtClean="0"/>
              <a:t>를 통해서 예약된 시간정보를 호출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호출된 정보를 이용하여 선택 불가능한 시간 표시</a:t>
            </a:r>
            <a:r>
              <a:rPr lang="en-US" altLang="ko-KR" dirty="0" smtClean="0"/>
              <a:t>.</a:t>
            </a:r>
          </a:p>
        </p:txBody>
      </p:sp>
      <p:pic>
        <p:nvPicPr>
          <p:cNvPr id="3074" name="Picture 2" descr="C:\Users\ezen-033\Desktop\시간정보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81" y="1180492"/>
            <a:ext cx="7361432" cy="26633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zen-033\Desktop\겹침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81" y="3941632"/>
            <a:ext cx="7361432" cy="26955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060266" y="4233334"/>
            <a:ext cx="3691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선택한 시간이 이미 예약된 시간과 겹치는 경우 </a:t>
            </a:r>
            <a:r>
              <a:rPr lang="ko-KR" altLang="en-US" dirty="0" err="1" smtClean="0"/>
              <a:t>알림창</a:t>
            </a:r>
            <a:r>
              <a:rPr lang="ko-KR" altLang="en-US" dirty="0" smtClean="0"/>
              <a:t> 호출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6766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61297" y="1673638"/>
            <a:ext cx="3691467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기능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최소 </a:t>
            </a:r>
            <a:r>
              <a:rPr lang="en-US" altLang="ko-KR" dirty="0"/>
              <a:t>2</a:t>
            </a:r>
            <a:r>
              <a:rPr lang="ko-KR" altLang="en-US" dirty="0" smtClean="0"/>
              <a:t>시간 이상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중복되지 않은 시간을 선택한 경우 선택 가능</a:t>
            </a:r>
            <a:r>
              <a:rPr lang="en-US" altLang="ko-KR" dirty="0" smtClean="0"/>
              <a:t>.</a:t>
            </a:r>
          </a:p>
        </p:txBody>
      </p:sp>
      <p:pic>
        <p:nvPicPr>
          <p:cNvPr id="4098" name="Picture 2" descr="C:\Users\ezen-033\Desktop\시간선택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511092"/>
            <a:ext cx="7018867" cy="23141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725830" y="2820022"/>
            <a:ext cx="40894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문제점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등록 폼을 작성하는 시기에는 해당 시간이 비어있었지만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등록 버튼을 누를 때 해당 시간이 다른 사람에 의해 예약이 되어 버린 경우 해당 시간대가 중복 예약되는 경우 발생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725830" y="4674223"/>
            <a:ext cx="416136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문제 해결 방안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서버 단에서 등록 바로 이전에 예약하는 시간이 적합한지 추가적 검증이 필요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6" name="Picture 2" descr="C:\Users\ezen-033\Desktop\코드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7" y="4513250"/>
            <a:ext cx="7092439" cy="20907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39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93347945"/>
              </p:ext>
            </p:extLst>
          </p:nvPr>
        </p:nvGraphicFramePr>
        <p:xfrm>
          <a:off x="8911115" y="3224312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497880" y="2375789"/>
            <a:ext cx="5999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세미나 등록이 완료되었습니다</a:t>
            </a:r>
            <a:r>
              <a:rPr lang="en-US" altLang="ko-KR" sz="2000" dirty="0" smtClean="0"/>
              <a:t>!</a:t>
            </a:r>
          </a:p>
          <a:p>
            <a:pPr algn="ctr"/>
            <a:r>
              <a:rPr lang="ko-KR" altLang="en-US" sz="2000" dirty="0" smtClean="0"/>
              <a:t>등록된 내용으로 예약을 진행하기 위해서 아래의 계좌번호로 입금이 필요합니다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01000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199582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메인화</a:t>
            </a:r>
            <a:r>
              <a:rPr lang="ko-KR" altLang="en-US"/>
              <a:t>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44706" y="3539266"/>
            <a:ext cx="1866094" cy="8498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07527" y="3539266"/>
            <a:ext cx="4451918" cy="849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547654"/>
              </p:ext>
            </p:extLst>
          </p:nvPr>
        </p:nvGraphicFramePr>
        <p:xfrm>
          <a:off x="9138826" y="1761039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704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완료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85314" y="2544295"/>
            <a:ext cx="341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세미나가 정상적으로 등록되었을 경우 이동하는 페이지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146" name="Picture 2" descr="C:\Users\ezen-033\Desktop\세미나등록완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88" y="1883280"/>
            <a:ext cx="7106226" cy="37226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48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80664" y="1138518"/>
            <a:ext cx="5633148" cy="56172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80664" y="1681010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695064" y="1681009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82682" y="2095680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695064" y="2105743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829624" y="2409533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785726" y="1238936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77207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4394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51581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38768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54866" y="2813961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71664" y="2813961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69483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20140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3693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60112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83286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00084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2325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48560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6535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488532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11706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16803" y="366448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988314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050506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112698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988314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050506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112698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988314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050506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112698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879843" y="4893336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2852469" y="4893336"/>
            <a:ext cx="3989557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20880" y="6261245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054895" y="5863334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3378673" y="5881171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12408" y="111821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937725" y="5875711"/>
            <a:ext cx="1156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5215837" y="5874875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31819421"/>
              </p:ext>
            </p:extLst>
          </p:nvPr>
        </p:nvGraphicFramePr>
        <p:xfrm>
          <a:off x="8834915" y="2818210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1608345" y="2596138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3752806" y="6117152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895997"/>
              </p:ext>
            </p:extLst>
          </p:nvPr>
        </p:nvGraphicFramePr>
        <p:xfrm>
          <a:off x="9062626" y="180185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1829624" y="32133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2" name="직사각형 61"/>
          <p:cNvSpPr/>
          <p:nvPr/>
        </p:nvSpPr>
        <p:spPr>
          <a:xfrm>
            <a:off x="2695064" y="3205430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0899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12662492"/>
              </p:ext>
            </p:extLst>
          </p:nvPr>
        </p:nvGraphicFramePr>
        <p:xfrm>
          <a:off x="8775010" y="3281934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614744" y="1270296"/>
            <a:ext cx="4369523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2975576" y="1766189"/>
            <a:ext cx="36478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세미나 등록이 완료되었습니다</a:t>
            </a:r>
            <a:r>
              <a:rPr lang="en-US" altLang="ko-KR" sz="1400" dirty="0" smtClean="0"/>
              <a:t>!</a:t>
            </a:r>
          </a:p>
          <a:p>
            <a:pPr algn="ctr"/>
            <a:r>
              <a:rPr lang="ko-KR" altLang="en-US" sz="1400" dirty="0" smtClean="0"/>
              <a:t>등록된 내용으로 예약을 진행하기 위해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아래의 계좌번호로 입금이 필요합니다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955576" y="4413324"/>
            <a:ext cx="1629941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112835" y="4413323"/>
            <a:ext cx="1637312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139035" y="2823883"/>
            <a:ext cx="1217812" cy="5737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356847" y="2823883"/>
            <a:ext cx="2228670" cy="5737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99578"/>
              </p:ext>
            </p:extLst>
          </p:nvPr>
        </p:nvGraphicFramePr>
        <p:xfrm>
          <a:off x="9003360" y="200236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142877" y="408967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727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037295200"/>
              </p:ext>
            </p:extLst>
          </p:nvPr>
        </p:nvGraphicFramePr>
        <p:xfrm>
          <a:off x="8809515" y="2395382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90918" y="1484555"/>
            <a:ext cx="5948978" cy="4937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506533" y="2259105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2904" y="2395382"/>
            <a:ext cx="2345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63516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7229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38513" y="4034117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599355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51699" y="2678654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352311"/>
              </p:ext>
            </p:extLst>
          </p:nvPr>
        </p:nvGraphicFramePr>
        <p:xfrm>
          <a:off x="8986426" y="1484555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메인 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782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화면구현</a:t>
            </a:r>
            <a:r>
              <a:rPr lang="en-US" altLang="ko-KR" smtClean="0"/>
              <a:t>] </a:t>
            </a:r>
            <a:r>
              <a:rPr lang="ko-KR" altLang="en-US" smtClean="0"/>
              <a:t>사용자 </a:t>
            </a:r>
            <a:r>
              <a:rPr lang="en-US" altLang="ko-KR" smtClean="0"/>
              <a:t>– </a:t>
            </a:r>
            <a:r>
              <a:rPr lang="ko-KR" altLang="en-US" smtClean="0"/>
              <a:t>웹 비밀번호 변경 완료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49" y="2015467"/>
            <a:ext cx="5948952" cy="389572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290" y="2539952"/>
            <a:ext cx="5018775" cy="238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290" y="3066356"/>
            <a:ext cx="5018775" cy="13381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825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메인 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170" name="Picture 2" descr="C:\Users\ezen-033\Desktop\마이페이지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89" y="1733550"/>
            <a:ext cx="8659211" cy="43095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02700" y="2381429"/>
            <a:ext cx="3009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프로필관리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세미나 예약확인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문의사항 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이용후기 관리 메뉴로 이동할 수 있는 </a:t>
            </a:r>
            <a:r>
              <a:rPr lang="ko-KR" altLang="en-US" dirty="0" err="1" smtClean="0"/>
              <a:t>마이페이지</a:t>
            </a:r>
            <a:r>
              <a:rPr lang="ko-KR" altLang="en-US" dirty="0" smtClean="0"/>
              <a:t> 초기화면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98386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771545296"/>
              </p:ext>
            </p:extLst>
          </p:nvPr>
        </p:nvGraphicFramePr>
        <p:xfrm>
          <a:off x="8724849" y="3074894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6" y="35884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416214"/>
              </p:ext>
            </p:extLst>
          </p:nvPr>
        </p:nvGraphicFramePr>
        <p:xfrm>
          <a:off x="9020293" y="1757051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496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359950054"/>
              </p:ext>
            </p:extLst>
          </p:nvPr>
        </p:nvGraphicFramePr>
        <p:xfrm>
          <a:off x="8911116" y="2370543"/>
          <a:ext cx="2952330" cy="370766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수정할 수 있음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6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수정할 수 있는 폼이 호출되고 수정 후에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 클릭 시 </a:t>
                      </a:r>
                      <a:r>
                        <a:rPr lang="ko-KR" altLang="en-US" sz="1300" b="0" u="none" strike="noStrike" cap="none" dirty="0" err="1" smtClean="0"/>
                        <a:t>알림창이</a:t>
                      </a:r>
                      <a:r>
                        <a:rPr lang="ko-KR" altLang="en-US" sz="1300" b="0" u="none" strike="noStrike" cap="none" baseline="0" dirty="0" smtClean="0"/>
                        <a:t> 호출되고 확인을 누르면 삭제된다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55893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57424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52838"/>
              </p:ext>
            </p:extLst>
          </p:nvPr>
        </p:nvGraphicFramePr>
        <p:xfrm>
          <a:off x="9096493" y="139390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633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206676807"/>
              </p:ext>
            </p:extLst>
          </p:nvPr>
        </p:nvGraphicFramePr>
        <p:xfrm>
          <a:off x="8902648" y="2976283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074536"/>
              </p:ext>
            </p:extLst>
          </p:nvPr>
        </p:nvGraphicFramePr>
        <p:xfrm>
          <a:off x="9104959" y="201315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3532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449049593"/>
              </p:ext>
            </p:extLst>
          </p:nvPr>
        </p:nvGraphicFramePr>
        <p:xfrm>
          <a:off x="8902648" y="2976283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505113"/>
              </p:ext>
            </p:extLst>
          </p:nvPr>
        </p:nvGraphicFramePr>
        <p:xfrm>
          <a:off x="9104959" y="201315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602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251788478"/>
              </p:ext>
            </p:extLst>
          </p:nvPr>
        </p:nvGraphicFramePr>
        <p:xfrm>
          <a:off x="8851848" y="2792793"/>
          <a:ext cx="2952330" cy="28980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15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593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세미나장소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날짜는 변경 불가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이외 시간 및 상세 정보 변경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25345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</a:t>
                      </a:r>
                      <a:r>
                        <a:rPr lang="ko-KR" altLang="en-US" sz="1300" b="0" u="none" strike="noStrike" cap="none" dirty="0" err="1" smtClean="0"/>
                        <a:t>재선택한다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25345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수정하기 버튼을 눌러서 수정완료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62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4135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4135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19298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19144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5793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1871308" y="25793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5793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4071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8524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8138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2685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수정하기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7083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7262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3236798" y="57083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7262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361664" y="117119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337199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hj_user_w_semiEdit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8" name="TextBox 5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654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194" name="Picture 2" descr="C:\Users\ezen-033\Desktop\세미나예약리스트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1" y="1635124"/>
            <a:ext cx="8047039" cy="48545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724900" y="2654300"/>
            <a:ext cx="326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참여 버튼을 이용해서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주최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참여 세미나 각각 조회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442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64500" y="2298700"/>
            <a:ext cx="3340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세미나에 대한 상세 내용을 확인 할 수 있는 페이지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삭제버튼을 통해 삭제 가능</a:t>
            </a:r>
            <a:endParaRPr lang="en-US" altLang="ko-KR" dirty="0" smtClean="0"/>
          </a:p>
          <a:p>
            <a:r>
              <a:rPr lang="ko-KR" altLang="en-US" dirty="0" smtClean="0"/>
              <a:t>수정버튼을 통해 수정 페이지로 이동</a:t>
            </a:r>
            <a:endParaRPr lang="en-US" altLang="ko-KR" dirty="0" smtClean="0"/>
          </a:p>
          <a:p>
            <a:r>
              <a:rPr lang="ko-KR" altLang="en-US" dirty="0" smtClean="0"/>
              <a:t>확인버튼을 통해 이전페이지로 돌아가기</a:t>
            </a:r>
            <a:endParaRPr lang="ko-KR" altLang="en-US" dirty="0"/>
          </a:p>
        </p:txBody>
      </p:sp>
      <p:pic>
        <p:nvPicPr>
          <p:cNvPr id="9218" name="Picture 2" descr="C:\Users\ezen-033\Desktop\세미나상세조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48" y="1394653"/>
            <a:ext cx="7441452" cy="546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69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64500" y="2298700"/>
            <a:ext cx="3340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세미나에 대한 상세 내용을 확인 할 수 있는 페이지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삭제버튼을 통해 삭제 가능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확인버튼을 통해 이전페이지로 돌아가기</a:t>
            </a:r>
            <a:endParaRPr lang="ko-KR" altLang="en-US" dirty="0"/>
          </a:p>
        </p:txBody>
      </p:sp>
      <p:pic>
        <p:nvPicPr>
          <p:cNvPr id="10242" name="Picture 2" descr="C:\Users\ezen-033\Desktop\상세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8" y="1295400"/>
            <a:ext cx="7263652" cy="541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38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59700" y="2298700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등록 양식을 일부 수정하여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수정 페이지 양식으로 사용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장소는 변경 불가능 하지만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카테고리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상세내용은 변경 가능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1266" name="Picture 2" descr="C:\Users\ezen-033\Desktop\수정페이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48" y="1358159"/>
            <a:ext cx="6377395" cy="527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57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753931" y="1367455"/>
            <a:ext cx="8786723" cy="4841392"/>
          </a:xfrm>
        </p:spPr>
        <p:txBody>
          <a:bodyPr>
            <a:noAutofit/>
          </a:bodyPr>
          <a:lstStyle/>
          <a:p>
            <a:pPr>
              <a:buAutoNum type="arabicPeriod"/>
            </a:pP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구현 현황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 화면설계 및 구현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en-US" altLang="ko-KR" sz="3200" dirty="0" smtClean="0"/>
              <a:t> </a:t>
            </a:r>
            <a:r>
              <a:rPr lang="ko-KR" altLang="en-US" sz="3200" dirty="0" smtClean="0"/>
              <a:t>금주 </a:t>
            </a:r>
            <a:r>
              <a:rPr lang="en-US" altLang="ko-KR" sz="3200" dirty="0" err="1" smtClean="0"/>
              <a:t>FeedBack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및 차주 계획</a:t>
            </a:r>
            <a:endParaRPr lang="ko-KR" altLang="en-US" sz="3200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69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sp>
        <p:nvSpPr>
          <p:cNvPr id="8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" name="Google Shape;169;g7c553259d1_0_81"/>
          <p:cNvGraphicFramePr/>
          <p:nvPr>
            <p:extLst/>
          </p:nvPr>
        </p:nvGraphicFramePr>
        <p:xfrm>
          <a:off x="8213589" y="4016684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753" y="1472067"/>
            <a:ext cx="6106121" cy="4867275"/>
          </a:xfrm>
          <a:prstGeom prst="rect">
            <a:avLst/>
          </a:prstGeom>
        </p:spPr>
      </p:pic>
      <p:sp>
        <p:nvSpPr>
          <p:cNvPr id="12" name="Google Shape;173;g7c553259d1_0_81"/>
          <p:cNvSpPr/>
          <p:nvPr/>
        </p:nvSpPr>
        <p:spPr>
          <a:xfrm>
            <a:off x="1606549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8213589" y="2811291"/>
          <a:ext cx="26660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60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314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관리 흐름도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810933" y="2937916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세미나예약관리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85800" y="2937908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마이페이지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53000" y="2937916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밋업예약관리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54334" y="2937912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이용후기관리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389534" y="2937910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문의사항관리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" name="직선 화살표 연결선 4"/>
          <p:cNvCxnSpPr>
            <a:stCxn id="6" idx="3"/>
            <a:endCxn id="3" idx="1"/>
          </p:cNvCxnSpPr>
          <p:nvPr/>
        </p:nvCxnSpPr>
        <p:spPr>
          <a:xfrm>
            <a:off x="2531533" y="3348542"/>
            <a:ext cx="279400" cy="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4656666" y="3369707"/>
            <a:ext cx="279400" cy="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6849532" y="3369715"/>
            <a:ext cx="279400" cy="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9033932" y="3369731"/>
            <a:ext cx="32173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682066" y="4351838"/>
            <a:ext cx="2387600" cy="897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MyPage</a:t>
            </a:r>
            <a:r>
              <a:rPr lang="en-US" altLang="ko-KR" dirty="0" smtClean="0">
                <a:solidFill>
                  <a:schemeClr val="tx1"/>
                </a:solidFill>
              </a:rPr>
              <a:t> Controller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81000" y="2633105"/>
            <a:ext cx="11430000" cy="3132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761070" y="2002339"/>
            <a:ext cx="1117601" cy="330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리스트조</a:t>
            </a:r>
            <a:r>
              <a:rPr lang="ko-KR" altLang="en-US" sz="1400" dirty="0"/>
              <a:t>회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031069" y="2002339"/>
            <a:ext cx="1134536" cy="330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상</a:t>
            </a:r>
            <a:r>
              <a:rPr lang="ko-KR" altLang="en-US" sz="1400" dirty="0"/>
              <a:t>세</a:t>
            </a:r>
            <a:r>
              <a:rPr lang="ko-KR" altLang="en-US" sz="1400" dirty="0" smtClean="0"/>
              <a:t>조회</a:t>
            </a:r>
            <a:endParaRPr lang="ko-KR" altLang="en-US" sz="1400" dirty="0"/>
          </a:p>
        </p:txBody>
      </p:sp>
      <p:sp>
        <p:nvSpPr>
          <p:cNvPr id="25" name="직사각형 24"/>
          <p:cNvSpPr/>
          <p:nvPr/>
        </p:nvSpPr>
        <p:spPr>
          <a:xfrm>
            <a:off x="4296836" y="2002339"/>
            <a:ext cx="1202267" cy="3344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삭제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수정</a:t>
            </a:r>
            <a:endParaRPr lang="ko-KR" alt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7374467" y="4351838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페이지 이동</a:t>
            </a:r>
            <a:endParaRPr lang="ko-KR" altLang="en-US" dirty="0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2671233" y="2412971"/>
            <a:ext cx="359836" cy="431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3598337" y="2412971"/>
            <a:ext cx="0" cy="431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H="1">
            <a:off x="4296836" y="2412971"/>
            <a:ext cx="601133" cy="431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64" name="TextBox 11263"/>
          <p:cNvSpPr txBox="1"/>
          <p:nvPr/>
        </p:nvSpPr>
        <p:spPr>
          <a:xfrm>
            <a:off x="4936066" y="2448439"/>
            <a:ext cx="98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AJAX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73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C:\Users\ezen-033\Desktop\ppt\마이페이지세미나\세미나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624744"/>
            <a:ext cx="8391634" cy="462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042400" y="1981200"/>
            <a:ext cx="276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DOM</a:t>
            </a:r>
            <a:r>
              <a:rPr lang="ko-KR" altLang="en-US" dirty="0" smtClean="0"/>
              <a:t>이 모두 로딩 된 후</a:t>
            </a:r>
            <a:r>
              <a:rPr lang="en-US" altLang="ko-KR" dirty="0" smtClean="0"/>
              <a:t>, AJAX</a:t>
            </a:r>
            <a:r>
              <a:rPr lang="ko-KR" altLang="en-US" dirty="0" smtClean="0"/>
              <a:t>를 통해 받은 데이터를 이용해서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로드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092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42400" y="1981200"/>
            <a:ext cx="276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DOM</a:t>
            </a:r>
            <a:r>
              <a:rPr lang="ko-KR" altLang="en-US" dirty="0" smtClean="0"/>
              <a:t>이 모두 로딩 된 후</a:t>
            </a:r>
            <a:r>
              <a:rPr lang="en-US" altLang="ko-KR" dirty="0" smtClean="0"/>
              <a:t>, AJAX</a:t>
            </a:r>
            <a:r>
              <a:rPr lang="ko-KR" altLang="en-US" dirty="0" smtClean="0"/>
              <a:t>를 통해 받은 데이터를 이용해서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로드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페이징</a:t>
            </a:r>
            <a:r>
              <a:rPr lang="ko-KR" altLang="en-US" dirty="0" smtClean="0"/>
              <a:t> 추가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48" y="1571223"/>
            <a:ext cx="8106682" cy="49832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423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37624" y="1642534"/>
            <a:ext cx="5466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DOM</a:t>
            </a:r>
            <a:r>
              <a:rPr lang="ko-KR" altLang="en-US" dirty="0" smtClean="0"/>
              <a:t>로딩 이후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xhr</a:t>
            </a:r>
            <a:r>
              <a:rPr lang="ko-KR" altLang="en-US" dirty="0" smtClean="0"/>
              <a:t>객체를 이용하여 리스트 데이터 요청</a:t>
            </a:r>
            <a:r>
              <a:rPr lang="en-US" altLang="ko-KR" dirty="0" smtClean="0"/>
              <a:t>,</a:t>
            </a:r>
            <a:r>
              <a:rPr lang="ko-KR" altLang="en-US" dirty="0" smtClean="0"/>
              <a:t> 데이터를 받아서 </a:t>
            </a:r>
            <a:r>
              <a:rPr lang="en-US" altLang="ko-KR" dirty="0" err="1" smtClean="0"/>
              <a:t>javascript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createElement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appendChild</a:t>
            </a:r>
            <a:r>
              <a:rPr lang="ko-KR" altLang="en-US" dirty="0" smtClean="0"/>
              <a:t>를 이용해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를 완성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074" name="Picture 2" descr="C:\Users\ezen-033\Desktop\ppt\마이페이지세미나\세미나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28" y="1504421"/>
            <a:ext cx="4943475" cy="27813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zen-033\Desktop\ppt\마이페이지세미나\세미나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847" y="2709332"/>
            <a:ext cx="3060529" cy="39973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15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35999" y="1905000"/>
            <a:ext cx="3056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리스트 클릭 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모달창이</a:t>
            </a:r>
            <a:r>
              <a:rPr lang="ko-KR" altLang="en-US" dirty="0" smtClean="0"/>
              <a:t> 팝업 되며 해당 내용 로딩</a:t>
            </a:r>
            <a:endParaRPr lang="ko-KR" altLang="en-US" dirty="0"/>
          </a:p>
        </p:txBody>
      </p:sp>
      <p:pic>
        <p:nvPicPr>
          <p:cNvPr id="2050" name="Picture 2" descr="C:\Users\ezen-033\Desktop\ppt\마이페이지세미나\세미나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537257"/>
            <a:ext cx="7937189" cy="469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90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48133" y="1815531"/>
            <a:ext cx="34205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List</a:t>
            </a:r>
            <a:r>
              <a:rPr lang="ko-KR" altLang="en-US" dirty="0" smtClean="0"/>
              <a:t>를 만들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</a:t>
            </a:r>
            <a:r>
              <a:rPr lang="en-US" altLang="ko-KR" dirty="0" smtClean="0"/>
              <a:t>li Element</a:t>
            </a:r>
            <a:r>
              <a:rPr lang="ko-KR" altLang="en-US" dirty="0" smtClean="0"/>
              <a:t>의 속성에 </a:t>
            </a:r>
            <a:r>
              <a:rPr lang="en-US" altLang="ko-KR" dirty="0" smtClean="0"/>
              <a:t>JSON </a:t>
            </a:r>
            <a:r>
              <a:rPr lang="ko-KR" altLang="en-US" dirty="0" smtClean="0"/>
              <a:t>데이터를 저장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이후</a:t>
            </a:r>
            <a:r>
              <a:rPr lang="en-US" altLang="ko-KR" dirty="0"/>
              <a:t> </a:t>
            </a:r>
            <a:r>
              <a:rPr lang="ko-KR" altLang="en-US" dirty="0" smtClean="0"/>
              <a:t>상세정보를 확인 시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db</a:t>
            </a:r>
            <a:r>
              <a:rPr lang="ko-KR" altLang="en-US" dirty="0" smtClean="0"/>
              <a:t>에 또 접속하지 않고 내용 로딩</a:t>
            </a:r>
            <a:endParaRPr lang="ko-KR" altLang="en-US" dirty="0"/>
          </a:p>
        </p:txBody>
      </p:sp>
      <p:pic>
        <p:nvPicPr>
          <p:cNvPr id="4098" name="Picture 2" descr="C:\Users\ezen-033\Desktop\ppt\마이페이지세미나\세미나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39" y="1684098"/>
            <a:ext cx="7697788" cy="43624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50332" y="5355166"/>
            <a:ext cx="2184401" cy="1989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58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17933" y="1815531"/>
            <a:ext cx="3750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상세정보 로딩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속성에 저장해놨던 </a:t>
            </a:r>
            <a:r>
              <a:rPr lang="en-US" altLang="ko-KR" dirty="0" smtClean="0"/>
              <a:t>JSON</a:t>
            </a:r>
            <a:r>
              <a:rPr lang="ko-KR" altLang="en-US" dirty="0" smtClean="0"/>
              <a:t>데이터를 통해서</a:t>
            </a:r>
            <a:endParaRPr lang="en-US" altLang="ko-KR" dirty="0" smtClean="0"/>
          </a:p>
          <a:p>
            <a:r>
              <a:rPr lang="ko-KR" altLang="en-US" dirty="0" smtClean="0"/>
              <a:t>내용 변경</a:t>
            </a:r>
            <a:endParaRPr lang="ko-KR" altLang="en-US" dirty="0"/>
          </a:p>
        </p:txBody>
      </p:sp>
      <p:pic>
        <p:nvPicPr>
          <p:cNvPr id="5122" name="Picture 2" descr="C:\Users\ezen-033\Desktop\ppt\마이페이지세미나\세미나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48" y="1883264"/>
            <a:ext cx="6888343" cy="24026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794000" y="3623733"/>
            <a:ext cx="1947333" cy="397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6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삭제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146" name="Picture 2" descr="C:\Users\ezen-033\Desktop\ppt\마이페이지세미나\삭제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42" y="2018761"/>
            <a:ext cx="4969975" cy="35565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ezen-033\Desktop\ppt\마이페이지세미나\삭제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459" y="1557329"/>
            <a:ext cx="5379218" cy="44794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13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삭제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170" name="Picture 2" descr="C:\Users\ezen-033\Desktop\ppt\마이페이지세미나\삭제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32" y="1930927"/>
            <a:ext cx="6726238" cy="3914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954867" y="2819400"/>
            <a:ext cx="3462866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026400" y="2345267"/>
            <a:ext cx="3310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SemiDelete.java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code</a:t>
            </a:r>
            <a:r>
              <a:rPr lang="ko-KR" altLang="en-US" dirty="0" smtClean="0"/>
              <a:t>번호를 넘김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610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삭제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26400" y="2345267"/>
            <a:ext cx="3310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SemiDelete.java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code</a:t>
            </a:r>
            <a:r>
              <a:rPr lang="ko-KR" altLang="en-US" dirty="0" smtClean="0"/>
              <a:t>번호를 넘김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Dao</a:t>
            </a:r>
            <a:r>
              <a:rPr lang="ko-KR" altLang="en-US" dirty="0" smtClean="0"/>
              <a:t>에서 삭제작업 진행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삭제 결과 반환</a:t>
            </a:r>
            <a:endParaRPr lang="ko-KR" altLang="en-US" dirty="0"/>
          </a:p>
        </p:txBody>
      </p:sp>
      <p:pic>
        <p:nvPicPr>
          <p:cNvPr id="8194" name="Picture 2" descr="C:\Users\ezen-033\Desktop\ppt\마이페이지세미나\삭제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41" y="1655313"/>
            <a:ext cx="7414495" cy="19415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6241" y="1255782"/>
            <a:ext cx="193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SemiDelete.java</a:t>
            </a:r>
            <a:endParaRPr lang="ko-KR" altLang="en-US" dirty="0"/>
          </a:p>
        </p:txBody>
      </p:sp>
      <p:pic>
        <p:nvPicPr>
          <p:cNvPr id="8197" name="Picture 5" descr="C:\Users\ezen-033\Desktop\ppt\마이페이지세미나\삭제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70" y="3596869"/>
            <a:ext cx="6323205" cy="296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83642" y="3200673"/>
            <a:ext cx="193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SeminarDao.java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83267" y="3596869"/>
            <a:ext cx="821266" cy="255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10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0" y="4069492"/>
            <a:ext cx="5247503" cy="250683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462" y="1485895"/>
            <a:ext cx="6334125" cy="295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462" y="2093474"/>
            <a:ext cx="5606235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5462" y="3698017"/>
            <a:ext cx="6046184" cy="742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5462" y="4658243"/>
            <a:ext cx="4791075" cy="4857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918" y="1222852"/>
            <a:ext cx="4927302" cy="253732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1786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삭제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218" name="Picture 2" descr="C:\Users\ezen-033\Desktop\ppt\마이페이지세미나\삭제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69" y="2326450"/>
            <a:ext cx="3315998" cy="108057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ezen-033\Desktop\ppt\마이페이지세미나\삭제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629" y="2297585"/>
            <a:ext cx="6726238" cy="3914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0069" y="1752600"/>
            <a:ext cx="2426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삭제 결과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56629" y="1681665"/>
            <a:ext cx="214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결과에 따른 작업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96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057464032"/>
              </p:ext>
            </p:extLst>
          </p:nvPr>
        </p:nvGraphicFramePr>
        <p:xfrm>
          <a:off x="8809515" y="3206119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</a:t>
                      </a:r>
                      <a:r>
                        <a:rPr lang="ko-KR" altLang="en-US" sz="1300" b="0" u="none" strike="noStrike" cap="none" dirty="0" err="1" smtClean="0"/>
                        <a:t>밋업의</a:t>
                      </a:r>
                      <a:r>
                        <a:rPr lang="ko-KR" altLang="en-US" sz="1300" b="0" u="none" strike="noStrike" cap="none" dirty="0" smtClean="0"/>
                        <a:t>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466131"/>
              </p:ext>
            </p:extLst>
          </p:nvPr>
        </p:nvGraphicFramePr>
        <p:xfrm>
          <a:off x="9028758" y="1972705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39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68058799"/>
              </p:ext>
            </p:extLst>
          </p:nvPr>
        </p:nvGraphicFramePr>
        <p:xfrm>
          <a:off x="8894182" y="298816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밋</a:t>
            </a:r>
            <a:r>
              <a:rPr lang="ko-KR" altLang="en-US" sz="1200" dirty="0" err="1"/>
              <a:t>업</a:t>
            </a:r>
            <a:r>
              <a:rPr lang="ko-KR" altLang="en-US" sz="1200" dirty="0" err="1" smtClean="0"/>
              <a:t>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708641"/>
              </p:ext>
            </p:extLst>
          </p:nvPr>
        </p:nvGraphicFramePr>
        <p:xfrm>
          <a:off x="9088025" y="19723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786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868946191"/>
              </p:ext>
            </p:extLst>
          </p:nvPr>
        </p:nvGraphicFramePr>
        <p:xfrm>
          <a:off x="8809514" y="2687466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통해서 상세정보를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77573" y="370467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3"/>
            <a:ext cx="1196789" cy="5446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707353"/>
              </p:ext>
            </p:extLst>
          </p:nvPr>
        </p:nvGraphicFramePr>
        <p:xfrm>
          <a:off x="9020291" y="1731967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한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5026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2"/>
            <a:ext cx="1196789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확</a:t>
            </a:r>
            <a:r>
              <a:rPr lang="ko-KR" altLang="en-US" sz="1100" dirty="0"/>
              <a:t>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012062206"/>
              </p:ext>
            </p:extLst>
          </p:nvPr>
        </p:nvGraphicFramePr>
        <p:xfrm>
          <a:off x="8758715" y="3219148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400315"/>
              </p:ext>
            </p:extLst>
          </p:nvPr>
        </p:nvGraphicFramePr>
        <p:xfrm>
          <a:off x="8961025" y="1973435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1727944" y="1802979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상세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351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603177276"/>
              </p:ext>
            </p:extLst>
          </p:nvPr>
        </p:nvGraphicFramePr>
        <p:xfrm>
          <a:off x="8868782" y="3065088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문의대상    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91120" y="3777982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478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549305"/>
              </p:ext>
            </p:extLst>
          </p:nvPr>
        </p:nvGraphicFramePr>
        <p:xfrm>
          <a:off x="8969492" y="2069693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612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65443" y="1374813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문의한 사람</a:t>
            </a:r>
            <a:r>
              <a:rPr lang="en-US" altLang="ko-KR" sz="1200" dirty="0" smtClean="0">
                <a:solidFill>
                  <a:schemeClr val="tx1"/>
                </a:solidFill>
              </a:rPr>
              <a:t>ID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답변하</a:t>
            </a:r>
            <a:r>
              <a:rPr lang="ko-KR" altLang="en-US" sz="1100" dirty="0"/>
              <a:t>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24489290"/>
              </p:ext>
            </p:extLst>
          </p:nvPr>
        </p:nvGraphicFramePr>
        <p:xfrm>
          <a:off x="8885716" y="3073425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답변 내용을 입력한 후 업데이트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727944" y="193414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700867" y="4224867"/>
            <a:ext cx="3763671" cy="8379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608609"/>
              </p:ext>
            </p:extLst>
          </p:nvPr>
        </p:nvGraphicFramePr>
        <p:xfrm>
          <a:off x="9079558" y="1991960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 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355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251899387"/>
              </p:ext>
            </p:extLst>
          </p:nvPr>
        </p:nvGraphicFramePr>
        <p:xfrm>
          <a:off x="8767182" y="3065929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호출된 </a:t>
                      </a:r>
                      <a:r>
                        <a:rPr lang="ko-KR" altLang="en-US" sz="1300" b="0" u="none" strike="noStrike" cap="none" dirty="0" err="1" smtClean="0"/>
                        <a:t>모달창에서</a:t>
                      </a:r>
                      <a:r>
                        <a:rPr lang="ko-KR" altLang="en-US" sz="1300" b="0" u="none" strike="noStrike" cap="none" dirty="0" smtClean="0"/>
                        <a:t>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78864"/>
              </p:ext>
            </p:extLst>
          </p:nvPr>
        </p:nvGraphicFramePr>
        <p:xfrm>
          <a:off x="8961025" y="1627687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2132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011541139"/>
              </p:ext>
            </p:extLst>
          </p:nvPr>
        </p:nvGraphicFramePr>
        <p:xfrm>
          <a:off x="8919582" y="3201506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내용을 입력한 후 등록하기 버튼으로 후기내용을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46058" y="196998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등</a:t>
            </a:r>
            <a:r>
              <a:rPr lang="ko-KR" altLang="en-US" sz="1100" dirty="0"/>
              <a:t>록</a:t>
            </a:r>
            <a:r>
              <a:rPr lang="ko-KR" altLang="en-US" sz="1100" dirty="0" smtClean="0"/>
              <a:t>하기</a:t>
            </a:r>
            <a:endParaRPr lang="ko-KR" altLang="en-US" sz="1100" dirty="0"/>
          </a:p>
        </p:txBody>
      </p:sp>
      <p:sp>
        <p:nvSpPr>
          <p:cNvPr id="3" name="직사각형 2"/>
          <p:cNvSpPr/>
          <p:nvPr/>
        </p:nvSpPr>
        <p:spPr>
          <a:xfrm>
            <a:off x="2802467" y="2279271"/>
            <a:ext cx="3937000" cy="19963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789829" y="49950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915221"/>
              </p:ext>
            </p:extLst>
          </p:nvPr>
        </p:nvGraphicFramePr>
        <p:xfrm>
          <a:off x="9062625" y="220658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작성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8920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018475715"/>
              </p:ext>
            </p:extLst>
          </p:nvPr>
        </p:nvGraphicFramePr>
        <p:xfrm>
          <a:off x="8826450" y="2476065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635623" y="1224578"/>
            <a:ext cx="3560781" cy="55348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3065930" y="1889773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92301" y="2026050"/>
            <a:ext cx="14200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336714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60427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367141" y="5113465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727983" y="5113466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11096" y="2309322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566792"/>
              </p:ext>
            </p:extLst>
          </p:nvPr>
        </p:nvGraphicFramePr>
        <p:xfrm>
          <a:off x="9088025" y="1402546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메인화면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248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화면구현</a:t>
            </a:r>
            <a:r>
              <a:rPr lang="en-US" altLang="ko-KR" smtClean="0"/>
              <a:t>] </a:t>
            </a:r>
            <a:r>
              <a:rPr lang="ko-KR" altLang="en-US" smtClean="0"/>
              <a:t>사용자 </a:t>
            </a:r>
            <a:r>
              <a:rPr lang="en-US" altLang="ko-KR" smtClean="0"/>
              <a:t>– </a:t>
            </a:r>
            <a:r>
              <a:rPr lang="ko-KR" altLang="en-US" smtClean="0"/>
              <a:t>웹 </a:t>
            </a:r>
            <a:r>
              <a:rPr lang="en-US" altLang="ko-KR" smtClean="0"/>
              <a:t>– </a:t>
            </a:r>
            <a:r>
              <a:rPr lang="ko-KR" altLang="en-US" smtClean="0"/>
              <a:t>세미나존 문의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05" y="1670277"/>
            <a:ext cx="6186196" cy="37973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034" y="1819081"/>
            <a:ext cx="4831896" cy="7048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719" y="2843406"/>
            <a:ext cx="5158857" cy="238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9421" y="3429472"/>
            <a:ext cx="5018508" cy="27064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1799813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027636418"/>
              </p:ext>
            </p:extLst>
          </p:nvPr>
        </p:nvGraphicFramePr>
        <p:xfrm>
          <a:off x="8699449" y="3385561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127158" y="1336257"/>
            <a:ext cx="4354323" cy="5002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478306" y="2082613"/>
            <a:ext cx="1541929" cy="886378"/>
            <a:chOff x="5585012" y="2095495"/>
            <a:chExt cx="1541929" cy="886378"/>
          </a:xfrm>
        </p:grpSpPr>
        <p:grpSp>
          <p:nvGrpSpPr>
            <p:cNvPr id="13" name="그룹 12"/>
            <p:cNvGrpSpPr/>
            <p:nvPr/>
          </p:nvGrpSpPr>
          <p:grpSpPr>
            <a:xfrm>
              <a:off x="5585012" y="2095495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주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최</a:t>
                </a: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585012" y="2468639"/>
              <a:ext cx="1541929" cy="5132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주최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참</a:t>
              </a:r>
              <a:r>
                <a:rPr lang="ko-KR" altLang="en-US" sz="1400" dirty="0">
                  <a:solidFill>
                    <a:schemeClr val="tx1"/>
                  </a:solidFill>
                </a:rPr>
                <a:t>여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127159" y="3155575"/>
            <a:ext cx="4354322" cy="3182988"/>
            <a:chOff x="1541928" y="3065929"/>
            <a:chExt cx="5495366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5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장소   날짜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신청자 수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80881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194092"/>
              </p:ext>
            </p:extLst>
          </p:nvPr>
        </p:nvGraphicFramePr>
        <p:xfrm>
          <a:off x="8935624" y="211420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2450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881402195"/>
              </p:ext>
            </p:extLst>
          </p:nvPr>
        </p:nvGraphicFramePr>
        <p:xfrm>
          <a:off x="8741782" y="3505079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수정하거나 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81148" y="1368867"/>
            <a:ext cx="4289611" cy="5077620"/>
            <a:chOff x="1680881" y="1807274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1" y="1807274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038891" y="5414682"/>
              <a:ext cx="73062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수</a:t>
              </a:r>
              <a:r>
                <a:rPr lang="ko-KR" altLang="en-US" sz="1100" dirty="0"/>
                <a:t>정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186518" y="5432312"/>
              <a:ext cx="758530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649599"/>
              </p:ext>
            </p:extLst>
          </p:nvPr>
        </p:nvGraphicFramePr>
        <p:xfrm>
          <a:off x="8630824" y="2319956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조회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08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482132984"/>
              </p:ext>
            </p:extLst>
          </p:nvPr>
        </p:nvGraphicFramePr>
        <p:xfrm>
          <a:off x="8817981" y="335219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515045" y="1246094"/>
            <a:ext cx="4259870" cy="5280212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19452" y="5414682"/>
              <a:ext cx="1134132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취소</a:t>
              </a:r>
              <a:endParaRPr lang="ko-KR" altLang="en-US" sz="11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137691"/>
              </p:ext>
            </p:extLst>
          </p:nvPr>
        </p:nvGraphicFramePr>
        <p:xfrm>
          <a:off x="8723957" y="1985449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조회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887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808476126"/>
              </p:ext>
            </p:extLst>
          </p:nvPr>
        </p:nvGraphicFramePr>
        <p:xfrm>
          <a:off x="8775649" y="3467132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 확인을 위한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01904" y="1228149"/>
            <a:ext cx="5316076" cy="5307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0387" y="119229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408220" y="1632845"/>
            <a:ext cx="1967913" cy="366081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408220" y="1998928"/>
            <a:ext cx="1967913" cy="511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676400" y="2671471"/>
            <a:ext cx="5441579" cy="3863789"/>
            <a:chOff x="1402975" y="3065929"/>
            <a:chExt cx="5634319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4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장소        날짜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        신청자 수    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402975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718452"/>
              </p:ext>
            </p:extLst>
          </p:nvPr>
        </p:nvGraphicFramePr>
        <p:xfrm>
          <a:off x="8723957" y="2125906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299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819354732"/>
              </p:ext>
            </p:extLst>
          </p:nvPr>
        </p:nvGraphicFramePr>
        <p:xfrm>
          <a:off x="8868781" y="3473828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참여를 취소할 수도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723480" y="1613734"/>
            <a:ext cx="3915854" cy="4663445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809871" y="5414682"/>
              <a:ext cx="896658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568334"/>
              </p:ext>
            </p:extLst>
          </p:nvPr>
        </p:nvGraphicFramePr>
        <p:xfrm>
          <a:off x="8774757" y="1994534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635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806051088"/>
              </p:ext>
            </p:extLst>
          </p:nvPr>
        </p:nvGraphicFramePr>
        <p:xfrm>
          <a:off x="8741781" y="3197678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81691" y="1165405"/>
            <a:ext cx="4986005" cy="56119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5903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27331" y="1784624"/>
            <a:ext cx="1541929" cy="1314450"/>
            <a:chOff x="5272238" y="1836640"/>
            <a:chExt cx="1541929" cy="1314450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73539" y="3197678"/>
            <a:ext cx="5002309" cy="3579640"/>
            <a:chOff x="1649503" y="3164533"/>
            <a:chExt cx="5504335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 날짜                문의 대상   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316502" y="3810000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326023" y="1809736"/>
            <a:ext cx="1196791" cy="920026"/>
            <a:chOff x="6814164" y="1850069"/>
            <a:chExt cx="1196791" cy="920026"/>
          </a:xfrm>
        </p:grpSpPr>
        <p:grpSp>
          <p:nvGrpSpPr>
            <p:cNvPr id="18" name="그룹 17"/>
            <p:cNvGrpSpPr/>
            <p:nvPr/>
          </p:nvGrpSpPr>
          <p:grpSpPr>
            <a:xfrm>
              <a:off x="6814166" y="1850069"/>
              <a:ext cx="1196789" cy="367553"/>
              <a:chOff x="5585012" y="2095495"/>
              <a:chExt cx="1541929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문의 한 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814164" y="2225463"/>
              <a:ext cx="1196789" cy="5446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587411"/>
              </p:ext>
            </p:extLst>
          </p:nvPr>
        </p:nvGraphicFramePr>
        <p:xfrm>
          <a:off x="8690090" y="1635260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38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716230157"/>
              </p:ext>
            </p:extLst>
          </p:nvPr>
        </p:nvGraphicFramePr>
        <p:xfrm>
          <a:off x="8902648" y="3220935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74260" y="1210450"/>
            <a:ext cx="4493234" cy="5414467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28782" y="5414682"/>
              <a:ext cx="765799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확</a:t>
              </a:r>
              <a:r>
                <a:rPr lang="ko-KR" altLang="en-US" sz="1100" dirty="0"/>
                <a:t>인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828800" y="1850069"/>
              <a:ext cx="286871" cy="29360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87515"/>
              </p:ext>
            </p:extLst>
          </p:nvPr>
        </p:nvGraphicFramePr>
        <p:xfrm>
          <a:off x="8766290" y="173981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1559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552168783"/>
              </p:ext>
            </p:extLst>
          </p:nvPr>
        </p:nvGraphicFramePr>
        <p:xfrm>
          <a:off x="8894182" y="3280785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확인 가능한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081120" y="1183335"/>
            <a:ext cx="4965866" cy="55670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7696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85598" y="1692068"/>
            <a:ext cx="1541929" cy="1314450"/>
            <a:chOff x="5119833" y="1836640"/>
            <a:chExt cx="1541929" cy="1314450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38493" y="2953892"/>
            <a:ext cx="5208492" cy="3796532"/>
            <a:chOff x="1380567" y="3032313"/>
            <a:chExt cx="5773271" cy="323400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날짜                 문의대상   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380567" y="303231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850888" y="1715586"/>
            <a:ext cx="1406472" cy="853898"/>
            <a:chOff x="6661759" y="1850069"/>
            <a:chExt cx="1406472" cy="853898"/>
          </a:xfrm>
        </p:grpSpPr>
        <p:grpSp>
          <p:nvGrpSpPr>
            <p:cNvPr id="18" name="그룹 17"/>
            <p:cNvGrpSpPr/>
            <p:nvPr/>
          </p:nvGrpSpPr>
          <p:grpSpPr>
            <a:xfrm>
              <a:off x="6661762" y="1850069"/>
              <a:ext cx="1406469" cy="367553"/>
              <a:chOff x="5585012" y="2095495"/>
              <a:chExt cx="1812078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812078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smtClean="0">
                    <a:solidFill>
                      <a:schemeClr val="tx1"/>
                    </a:solidFill>
                  </a:rPr>
                  <a:t>문의 받은 </a:t>
                </a:r>
                <a:r>
                  <a:rPr lang="ko-KR" altLang="en-US" sz="1400" dirty="0" smtClean="0">
                    <a:solidFill>
                      <a:schemeClr val="tx1"/>
                    </a:solidFill>
                  </a:rPr>
                  <a:t>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7126937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661759" y="2225462"/>
              <a:ext cx="1406472" cy="4785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945904"/>
              </p:ext>
            </p:extLst>
          </p:nvPr>
        </p:nvGraphicFramePr>
        <p:xfrm>
          <a:off x="8757824" y="2086278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3381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279012200"/>
              </p:ext>
            </p:extLst>
          </p:nvPr>
        </p:nvGraphicFramePr>
        <p:xfrm>
          <a:off x="8834915" y="3311317"/>
          <a:ext cx="2952330" cy="16916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보여주는 페이지이다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문의를 받은 경우 답변하기 버튼이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버튼을 클릭하여 이동한 페이지에서 답변내용 입력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603763" y="1225797"/>
            <a:ext cx="4209915" cy="5186790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660606" y="5414682"/>
              <a:ext cx="1396961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답변하</a:t>
              </a:r>
              <a:r>
                <a:rPr lang="ko-KR" altLang="en-US" sz="1100" dirty="0"/>
                <a:t>기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727944" y="193414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7</a:t>
              </a:r>
              <a:endParaRPr lang="ko-KR" altLang="en-US" dirty="0"/>
            </a:p>
          </p:txBody>
        </p:sp>
      </p:grp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650149"/>
              </p:ext>
            </p:extLst>
          </p:nvPr>
        </p:nvGraphicFramePr>
        <p:xfrm>
          <a:off x="8774757" y="201997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 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2735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87901498"/>
              </p:ext>
            </p:extLst>
          </p:nvPr>
        </p:nvGraphicFramePr>
        <p:xfrm>
          <a:off x="8860315" y="3480009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이동한 페이지에서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2277035" y="1201265"/>
            <a:ext cx="4312023" cy="5369864"/>
            <a:chOff x="1775011" y="1201265"/>
            <a:chExt cx="4814048" cy="5369864"/>
          </a:xfrm>
        </p:grpSpPr>
        <p:sp>
          <p:nvSpPr>
            <p:cNvPr id="4" name="직사각형 3"/>
            <p:cNvSpPr/>
            <p:nvPr/>
          </p:nvSpPr>
          <p:spPr>
            <a:xfrm>
              <a:off x="1891553" y="1201265"/>
              <a:ext cx="4697506" cy="5369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39352" y="1362630"/>
              <a:ext cx="2384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이용후기 관리</a:t>
              </a:r>
              <a:endParaRPr lang="ko-KR" altLang="en-US" dirty="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580965" y="1801874"/>
              <a:ext cx="1541929" cy="880788"/>
              <a:chOff x="5585012" y="2095495"/>
              <a:chExt cx="1541929" cy="880788"/>
            </a:xfrm>
          </p:grpSpPr>
          <p:grpSp>
            <p:nvGrpSpPr>
              <p:cNvPr id="13" name="그룹 12"/>
              <p:cNvGrpSpPr/>
              <p:nvPr/>
            </p:nvGrpSpPr>
            <p:grpSpPr>
              <a:xfrm>
                <a:off x="5585012" y="2095495"/>
                <a:ext cx="1541929" cy="367553"/>
                <a:chOff x="5585012" y="2095495"/>
                <a:chExt cx="1541929" cy="367553"/>
              </a:xfrm>
            </p:grpSpPr>
            <p:sp>
              <p:nvSpPr>
                <p:cNvPr id="9" name="직사각형 8"/>
                <p:cNvSpPr/>
                <p:nvPr/>
              </p:nvSpPr>
              <p:spPr>
                <a:xfrm>
                  <a:off x="5585012" y="2095495"/>
                  <a:ext cx="1541929" cy="36755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400" dirty="0" err="1" smtClean="0">
                      <a:solidFill>
                        <a:schemeClr val="tx1"/>
                      </a:solidFill>
                    </a:rPr>
                    <a:t>세미나존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이등변 삼각형 11"/>
                <p:cNvSpPr/>
                <p:nvPr/>
              </p:nvSpPr>
              <p:spPr>
                <a:xfrm flipV="1">
                  <a:off x="6822140" y="2227711"/>
                  <a:ext cx="215154" cy="174816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" name="직사각형 13"/>
              <p:cNvSpPr/>
              <p:nvPr/>
            </p:nvSpPr>
            <p:spPr>
              <a:xfrm>
                <a:off x="5585012" y="2463049"/>
                <a:ext cx="1541929" cy="51323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세미나</a:t>
                </a:r>
                <a:r>
                  <a:rPr lang="en-US" altLang="ko-KR" sz="14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밋업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775011" y="2779052"/>
              <a:ext cx="4814047" cy="3792077"/>
              <a:chOff x="1402975" y="3065929"/>
              <a:chExt cx="5634319" cy="3101789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1541929" y="3065929"/>
                <a:ext cx="5495365" cy="31017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541928" y="3074894"/>
                <a:ext cx="5495365" cy="4303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세미나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200" dirty="0" err="1" smtClean="0">
                    <a:solidFill>
                      <a:schemeClr val="tx1"/>
                    </a:solidFill>
                  </a:rPr>
                  <a:t>밋업명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    장소     날짜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   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시간    후기등록여부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402975" y="3572453"/>
                <a:ext cx="277906" cy="26444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8</a:t>
                </a:r>
                <a:endParaRPr lang="ko-KR" altLang="en-US" dirty="0"/>
              </a:p>
            </p:txBody>
          </p:sp>
        </p:grp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399642"/>
              </p:ext>
            </p:extLst>
          </p:nvPr>
        </p:nvGraphicFramePr>
        <p:xfrm>
          <a:off x="8808624" y="215725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144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962423" y="116632"/>
            <a:ext cx="9646078" cy="796908"/>
          </a:xfrm>
        </p:spPr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화면구현</a:t>
            </a:r>
            <a:r>
              <a:rPr lang="en-US" altLang="ko-KR" smtClean="0"/>
              <a:t>] </a:t>
            </a:r>
            <a:r>
              <a:rPr lang="ko-KR" altLang="en-US" smtClean="0"/>
              <a:t>사용자 </a:t>
            </a:r>
            <a:r>
              <a:rPr lang="en-US" altLang="ko-KR" smtClean="0"/>
              <a:t>– </a:t>
            </a:r>
            <a:r>
              <a:rPr lang="ko-KR" altLang="en-US" smtClean="0"/>
              <a:t>웹 </a:t>
            </a:r>
            <a:r>
              <a:rPr lang="en-US" altLang="ko-KR" smtClean="0"/>
              <a:t>– </a:t>
            </a:r>
            <a:r>
              <a:rPr lang="ko-KR" altLang="en-US" smtClean="0"/>
              <a:t>세미나존 문의 등록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84" y="1191986"/>
            <a:ext cx="4484234" cy="253092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84" y="4096139"/>
            <a:ext cx="4549549" cy="243072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8098" y="1488191"/>
            <a:ext cx="5553075" cy="14042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098" y="2988129"/>
            <a:ext cx="5543550" cy="20783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8098" y="5159099"/>
            <a:ext cx="5797906" cy="2153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8098" y="5534414"/>
            <a:ext cx="3571875" cy="3238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656596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44913868"/>
              </p:ext>
            </p:extLst>
          </p:nvPr>
        </p:nvGraphicFramePr>
        <p:xfrm>
          <a:off x="8792581" y="3709128"/>
          <a:ext cx="2952330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등록하기 버튼을 눌러서 이동한 페이지에서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내용만 입력하여 등록할 수 있다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후기가 등록된 경우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등록하기 버튼</a:t>
                      </a:r>
                      <a:r>
                        <a:rPr lang="ko-KR" altLang="en-US" sz="1300" b="0" u="none" strike="noStrike" cap="none" baseline="0" dirty="0" smtClean="0"/>
                        <a:t> 위치에 </a:t>
                      </a:r>
                      <a:r>
                        <a:rPr lang="en-US" altLang="ko-KR" sz="1300" b="0" u="none" strike="noStrike" cap="none" baseline="0" dirty="0" smtClean="0"/>
                        <a:t>‘</a:t>
                      </a:r>
                      <a:r>
                        <a:rPr lang="ko-KR" altLang="en-US" sz="1300" b="0" u="none" strike="noStrike" cap="none" baseline="0" dirty="0" smtClean="0"/>
                        <a:t>이미 후기를 등록하였습니다</a:t>
                      </a:r>
                      <a:r>
                        <a:rPr lang="en-US" altLang="ko-KR" sz="1300" b="0" u="none" strike="noStrike" cap="none" baseline="0" dirty="0" smtClean="0"/>
                        <a:t>.’ </a:t>
                      </a:r>
                      <a:r>
                        <a:rPr lang="ko-KR" altLang="en-US" sz="1300" b="0" u="none" strike="noStrike" cap="none" baseline="0" dirty="0" smtClean="0"/>
                        <a:t>문구가 표시된다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2400105" y="1376969"/>
            <a:ext cx="4368063" cy="4790747"/>
            <a:chOff x="1680882" y="1818037"/>
            <a:chExt cx="5356412" cy="4037711"/>
          </a:xfrm>
        </p:grpSpPr>
        <p:sp>
          <p:nvSpPr>
            <p:cNvPr id="2" name="직사각형 1"/>
            <p:cNvSpPr/>
            <p:nvPr/>
          </p:nvSpPr>
          <p:spPr>
            <a:xfrm>
              <a:off x="5446058" y="19699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00518" y="217481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후기 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730899" y="5414682"/>
              <a:ext cx="119593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등</a:t>
              </a:r>
              <a:r>
                <a:rPr lang="ko-KR" altLang="en-US" sz="1100" dirty="0"/>
                <a:t>록</a:t>
              </a:r>
              <a:r>
                <a:rPr lang="ko-KR" altLang="en-US" sz="1100" dirty="0" smtClean="0"/>
                <a:t>하기</a:t>
              </a:r>
              <a:endParaRPr lang="ko-KR" altLang="en-US" sz="11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066364" y="247422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</p:grp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350340"/>
              </p:ext>
            </p:extLst>
          </p:nvPr>
        </p:nvGraphicFramePr>
        <p:xfrm>
          <a:off x="8749357" y="1976893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150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772555213"/>
              </p:ext>
            </p:extLst>
          </p:nvPr>
        </p:nvGraphicFramePr>
        <p:xfrm>
          <a:off x="8572093" y="3746330"/>
          <a:ext cx="3532000" cy="165210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관리자 목록을 테이블 형식으로 표시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TR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클릭시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상세 정보 호출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등록버튼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클릭시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관리자 등록 창 호출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963012"/>
              </p:ext>
            </p:extLst>
          </p:nvPr>
        </p:nvGraphicFramePr>
        <p:xfrm>
          <a:off x="1861127" y="2691866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8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0913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4093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77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7206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이름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사원번호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비밀번호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유서희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ezoneysh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권기범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ezonekkb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이형준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ezonelhj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김현태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ezonekht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관리자 계정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573867"/>
            <a:ext cx="6687129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586132" y="303750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586132" y="336973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586132" y="374633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586132" y="407856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38024" y="5475901"/>
            <a:ext cx="1540936" cy="388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205811"/>
              </p:ext>
            </p:extLst>
          </p:nvPr>
        </p:nvGraphicFramePr>
        <p:xfrm>
          <a:off x="8850957" y="2475531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061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109768460"/>
              </p:ext>
            </p:extLst>
          </p:nvPr>
        </p:nvGraphicFramePr>
        <p:xfrm>
          <a:off x="8492753" y="3131446"/>
          <a:ext cx="3532000" cy="1325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이름 등록하여 관리자 계정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906801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21" y="2018871"/>
            <a:ext cx="6025299" cy="3891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6320375" y="5061036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087006" y="5061036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330804"/>
              </p:ext>
            </p:extLst>
          </p:nvPr>
        </p:nvGraphicFramePr>
        <p:xfrm>
          <a:off x="8740891" y="2258634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918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2009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등록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951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489340651"/>
              </p:ext>
            </p:extLst>
          </p:nvPr>
        </p:nvGraphicFramePr>
        <p:xfrm>
          <a:off x="8509686" y="3474390"/>
          <a:ext cx="3532000" cy="1332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된 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이름 표시 및 수정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</a:t>
                      </a:r>
                      <a:endParaRPr lang="en-US" altLang="ko-KR" sz="1500" b="0" i="0" u="none" strike="noStrike" cap="none" baseline="0" noProof="0" dirty="0" smtClean="0">
                        <a:latin typeface="+mn-lt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626918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43" y="2011383"/>
            <a:ext cx="6079706" cy="3906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3630741" y="2607735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</a:rPr>
              <a:t>수정</a:t>
            </a:r>
            <a:r>
              <a:rPr lang="en-US" altLang="ko-KR" sz="1300" dirty="0" smtClean="0">
                <a:solidFill>
                  <a:schemeClr val="tx1"/>
                </a:solidFill>
              </a:rPr>
              <a:t>/</a:t>
            </a:r>
            <a:r>
              <a:rPr lang="ko-KR" altLang="en-US" sz="1300" dirty="0" smtClean="0">
                <a:solidFill>
                  <a:schemeClr val="tx1"/>
                </a:solidFill>
              </a:rPr>
              <a:t>삭제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994036"/>
              </p:ext>
            </p:extLst>
          </p:nvPr>
        </p:nvGraphicFramePr>
        <p:xfrm>
          <a:off x="8757824" y="260773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715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417854576"/>
              </p:ext>
            </p:extLst>
          </p:nvPr>
        </p:nvGraphicFramePr>
        <p:xfrm>
          <a:off x="8535086" y="2810582"/>
          <a:ext cx="3532000" cy="132135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세미나존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날짜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호스트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ID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조건 입력하여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조건 검색 결과 출력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017767"/>
              </p:ext>
            </p:extLst>
          </p:nvPr>
        </p:nvGraphicFramePr>
        <p:xfrm>
          <a:off x="1861127" y="3504698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9586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126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34526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93133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날짜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시간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호스트 </a:t>
                      </a:r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세미나 타이틀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 상태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</a:t>
                      </a:r>
                      <a:r>
                        <a:rPr lang="en-US" altLang="ko-KR" sz="800" baseline="0" dirty="0" smtClean="0"/>
                        <a:t> – 13:00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genius01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날씬한 몸매를 원하십니까</a:t>
                      </a:r>
                      <a:r>
                        <a:rPr lang="en-US" altLang="ko-KR" sz="800" dirty="0" smtClean="0"/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18:00 - 22:00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유튜브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100</a:t>
                      </a:r>
                      <a:r>
                        <a:rPr lang="ko-KR" altLang="en-US" sz="800" dirty="0" smtClean="0"/>
                        <a:t>만 구독자 채널 만드는 법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2020-04-15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ezenrmfoT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웹 개발에 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2020-04-27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14:00 - 16:00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whgrpTSp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오홍홍홍홍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10:00</a:t>
                      </a:r>
                      <a:r>
                        <a:rPr lang="en-US" altLang="ko-KR" sz="800" baseline="0" dirty="0" smtClean="0"/>
                        <a:t> – 12:00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romeo1111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우헬헬헬헬헬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20:00</a:t>
                      </a:r>
                      <a:r>
                        <a:rPr lang="en-US" altLang="ko-KR" sz="800" baseline="0" dirty="0" smtClean="0"/>
                        <a:t>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특이점에</a:t>
                      </a:r>
                      <a:r>
                        <a:rPr lang="ko-KR" altLang="en-US" sz="800" baseline="0" dirty="0" smtClean="0"/>
                        <a:t> 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세미나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16665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solidFill>
                  <a:schemeClr val="tx1"/>
                </a:solidFill>
              </a:rPr>
              <a:t>세미나존</a:t>
            </a:r>
            <a:r>
              <a:rPr lang="ko-KR" altLang="en-US" sz="1500" dirty="0" smtClean="0">
                <a:solidFill>
                  <a:schemeClr val="tx1"/>
                </a:solidFill>
              </a:rPr>
              <a:t> 예약 </a:t>
            </a:r>
            <a:r>
              <a:rPr lang="ko-KR" altLang="en-US" sz="1500" dirty="0">
                <a:solidFill>
                  <a:schemeClr val="tx1"/>
                </a:solidFill>
              </a:rPr>
              <a:t>및 결제 관리</a:t>
            </a: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277351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463796"/>
            <a:ext cx="6687129" cy="944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896533" y="2539999"/>
            <a:ext cx="6282267" cy="8128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50533" y="2599267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세미나존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50533" y="2855386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날짜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150533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호스트 </a:t>
            </a:r>
            <a:r>
              <a:rPr lang="en-US" altLang="ko-KR" sz="700" dirty="0" smtClean="0">
                <a:solidFill>
                  <a:schemeClr val="tx1"/>
                </a:solidFill>
              </a:rPr>
              <a:t>ID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929467" y="2599267"/>
            <a:ext cx="720989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세미나존</a:t>
            </a:r>
            <a:r>
              <a:rPr lang="en-US" altLang="ko-KR" sz="700" dirty="0" smtClean="0">
                <a:solidFill>
                  <a:schemeClr val="tx1"/>
                </a:solidFill>
              </a:rPr>
              <a:t>1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29466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191008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929465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559040" y="3115743"/>
            <a:ext cx="429269" cy="177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</a:t>
            </a:r>
            <a:r>
              <a:rPr lang="ko-KR" altLang="en-US" sz="800" dirty="0">
                <a:solidFill>
                  <a:schemeClr val="tx1"/>
                </a:solidFill>
              </a:rPr>
              <a:t>색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684863" y="3462862"/>
            <a:ext cx="6687129" cy="2696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4859120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결제 상태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638052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결제 대기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2" name="이등변 삼각형 41"/>
          <p:cNvSpPr/>
          <p:nvPr/>
        </p:nvSpPr>
        <p:spPr>
          <a:xfrm rot="10800000">
            <a:off x="6577859" y="3164275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42"/>
          <p:cNvSpPr/>
          <p:nvPr/>
        </p:nvSpPr>
        <p:spPr>
          <a:xfrm rot="10800000">
            <a:off x="3525097" y="2656420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697293"/>
              </p:ext>
            </p:extLst>
          </p:nvPr>
        </p:nvGraphicFramePr>
        <p:xfrm>
          <a:off x="8783224" y="194392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hj_admin_semi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및 </a:t>
            </a:r>
            <a:r>
              <a:rPr lang="ko-KR" altLang="en-US" sz="2500" b="1" smtClean="0">
                <a:solidFill>
                  <a:schemeClr val="bg1"/>
                </a:solidFill>
                <a:latin typeface="+mj-lt"/>
              </a:rPr>
              <a:t>결제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181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404498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61439458"/>
              </p:ext>
            </p:extLst>
          </p:nvPr>
        </p:nvGraphicFramePr>
        <p:xfrm>
          <a:off x="8458885" y="2373467"/>
          <a:ext cx="3532000" cy="4040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입력을 통한 공지사항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제목을 클릭하면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태그의 형식으로 공지사항 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/>
                        <a:t>jQuery</a:t>
                      </a:r>
                      <a:r>
                        <a:rPr lang="en-US" altLang="ko-KR" sz="1500" baseline="0" dirty="0" smtClean="0"/>
                        <a:t> – </a:t>
                      </a:r>
                      <a:r>
                        <a:rPr lang="ko-KR" altLang="en-US" sz="1500" baseline="0" dirty="0" smtClean="0"/>
                        <a:t>아코디언 </a:t>
                      </a:r>
                      <a:r>
                        <a:rPr lang="ko-KR" altLang="en-US" sz="1500" baseline="0" dirty="0" err="1" smtClean="0"/>
                        <a:t>메서드</a:t>
                      </a:r>
                      <a:r>
                        <a:rPr lang="ko-KR" altLang="en-US" sz="1500" baseline="0" dirty="0" smtClean="0"/>
                        <a:t> 사용</a:t>
                      </a:r>
                      <a:endParaRPr lang="en-US" altLang="ko-KR" sz="1500" baseline="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3" y="1882570"/>
            <a:ext cx="8128897" cy="469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14866" y="2257660"/>
            <a:ext cx="7721600" cy="142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70237" y="280656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15272" y="3756257"/>
            <a:ext cx="7721600" cy="2548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70237" y="48681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799219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229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923730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59" y="1093509"/>
            <a:ext cx="7655359" cy="552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87277" y="2209229"/>
            <a:ext cx="7721600" cy="11435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268" y="3855562"/>
            <a:ext cx="6667500" cy="2876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8017933" y="5723468"/>
            <a:ext cx="1897544" cy="48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74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45" y="934709"/>
            <a:ext cx="8048724" cy="5677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532533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14" y="1292051"/>
            <a:ext cx="4114800" cy="7334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>
            <a:stCxn id="1027" idx="2"/>
            <a:endCxn id="18" idx="0"/>
          </p:cNvCxnSpPr>
          <p:nvPr/>
        </p:nvCxnSpPr>
        <p:spPr>
          <a:xfrm>
            <a:off x="2949714" y="2025476"/>
            <a:ext cx="1166099" cy="1377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55013" y="3403076"/>
            <a:ext cx="7721600" cy="33747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669" y="3383285"/>
            <a:ext cx="3799048" cy="3394587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506" y="1308984"/>
            <a:ext cx="5191125" cy="1038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화살표 연결선 8"/>
          <p:cNvCxnSpPr>
            <a:stCxn id="7" idx="2"/>
          </p:cNvCxnSpPr>
          <p:nvPr/>
        </p:nvCxnSpPr>
        <p:spPr>
          <a:xfrm flipH="1">
            <a:off x="6874933" y="2347209"/>
            <a:ext cx="1471136" cy="281745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55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641685124"/>
              </p:ext>
            </p:extLst>
          </p:nvPr>
        </p:nvGraphicFramePr>
        <p:xfrm>
          <a:off x="8484285" y="2239761"/>
          <a:ext cx="3532000" cy="381651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 smtClean="0"/>
                        <a:t>날짜는 </a:t>
                      </a:r>
                      <a:r>
                        <a:rPr lang="en-US" altLang="ko-KR" sz="1500" baseline="0" dirty="0" smtClean="0"/>
                        <a:t>– </a:t>
                      </a:r>
                      <a:r>
                        <a:rPr lang="en-US" altLang="ko-KR" sz="1500" baseline="0" dirty="0" err="1" smtClean="0"/>
                        <a:t>datepicker</a:t>
                      </a:r>
                      <a:endParaRPr lang="en-US" altLang="ko-KR" sz="15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smtClean="0"/>
                        <a:t>Dialog – </a:t>
                      </a:r>
                      <a:r>
                        <a:rPr lang="ko-KR" altLang="en-US" sz="1500" baseline="0" dirty="0" smtClean="0"/>
                        <a:t>등록 하는 창 불러올 때</a:t>
                      </a: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92" y="1940145"/>
            <a:ext cx="8099248" cy="385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89872" y="5198532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834983"/>
              </p:ext>
            </p:extLst>
          </p:nvPr>
        </p:nvGraphicFramePr>
        <p:xfrm>
          <a:off x="8489197" y="141219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27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모바일 </a:t>
            </a:r>
            <a:r>
              <a:rPr lang="en-US" altLang="ko-KR" sz="4000" b="0" smtClean="0"/>
              <a:t>-</a:t>
            </a:r>
            <a:r>
              <a:rPr lang="ko-KR" altLang="en-US" sz="4000" b="0" smtClean="0"/>
              <a:t>메인페이지</a:t>
            </a:r>
            <a:endParaRPr lang="ko-KR" altLang="en-US" sz="2400" b="0" dirty="0"/>
          </a:p>
        </p:txBody>
      </p:sp>
      <p:sp>
        <p:nvSpPr>
          <p:cNvPr id="13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501614" y="357146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5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326" y="1395860"/>
            <a:ext cx="2248186" cy="4883645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741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765326177"/>
              </p:ext>
            </p:extLst>
          </p:nvPr>
        </p:nvGraphicFramePr>
        <p:xfrm>
          <a:off x="8254241" y="2448923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692" y="1235075"/>
            <a:ext cx="3566022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6953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239668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350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506" y="913559"/>
            <a:ext cx="3362332" cy="5892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41472679"/>
              </p:ext>
            </p:extLst>
          </p:nvPr>
        </p:nvGraphicFramePr>
        <p:xfrm>
          <a:off x="8254241" y="2448923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8858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067741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57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191679939"/>
              </p:ext>
            </p:extLst>
          </p:nvPr>
        </p:nvGraphicFramePr>
        <p:xfrm>
          <a:off x="8501219" y="2637154"/>
          <a:ext cx="3532000" cy="38696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768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 및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검색어를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입력하여 관련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검색 기능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8" y="1656913"/>
            <a:ext cx="8281196" cy="449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64475" y="2201332"/>
            <a:ext cx="7721600" cy="1405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818467" y="178646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6934" y="2741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4475" y="3725337"/>
            <a:ext cx="7721600" cy="1693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6934" y="440970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986351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998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83" y="1252419"/>
            <a:ext cx="7991654" cy="4781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71783" y="2286000"/>
            <a:ext cx="7991654" cy="1253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581255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0" y="3934884"/>
            <a:ext cx="5905500" cy="262890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96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7601980"/>
              </p:ext>
            </p:extLst>
          </p:nvPr>
        </p:nvGraphicFramePr>
        <p:xfrm>
          <a:off x="8509686" y="2658707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4" y="1931598"/>
            <a:ext cx="8255000" cy="2689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26908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101181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940208"/>
              </p:ext>
            </p:extLst>
          </p:nvPr>
        </p:nvGraphicFramePr>
        <p:xfrm>
          <a:off x="8572025" y="161154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028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196193107"/>
              </p:ext>
            </p:extLst>
          </p:nvPr>
        </p:nvGraphicFramePr>
        <p:xfrm>
          <a:off x="8492752" y="2812365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866" y="1220258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253068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84866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160455" y="1279526"/>
            <a:ext cx="668866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5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253068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058434"/>
              </p:ext>
            </p:extLst>
          </p:nvPr>
        </p:nvGraphicFramePr>
        <p:xfrm>
          <a:off x="8446865" y="200996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779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982809741"/>
              </p:ext>
            </p:extLst>
          </p:nvPr>
        </p:nvGraphicFramePr>
        <p:xfrm>
          <a:off x="8492752" y="2184404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060003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835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23" y="1163956"/>
            <a:ext cx="7538309" cy="5499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</a:t>
            </a:r>
            <a:r>
              <a:rPr lang="ko-KR" altLang="en-US" dirty="0"/>
              <a:t>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25133"/>
            <a:ext cx="7721600" cy="2074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796014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475" y="2893672"/>
            <a:ext cx="5657850" cy="382905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928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13" y="1000125"/>
            <a:ext cx="8311953" cy="532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</a:t>
            </a:r>
            <a:r>
              <a:rPr lang="ko-KR" altLang="en-US" dirty="0"/>
              <a:t>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245823" y="50102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45960" y="4100013"/>
            <a:ext cx="7721600" cy="2342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520647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912" y="2561725"/>
            <a:ext cx="5476875" cy="307657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594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47" y="1228725"/>
            <a:ext cx="9436063" cy="527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</a:t>
            </a:r>
            <a:r>
              <a:rPr lang="ko-KR" altLang="en-US" dirty="0"/>
              <a:t>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245823" y="50102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45960" y="4714875"/>
            <a:ext cx="7721600" cy="1727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762133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52" y="1009650"/>
            <a:ext cx="10563889" cy="345757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324777" y="1285875"/>
            <a:ext cx="3771098" cy="419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28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962423" y="116632"/>
            <a:ext cx="9646078" cy="796908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모바일 </a:t>
            </a:r>
            <a:r>
              <a:rPr lang="en-US" altLang="ko-KR" sz="4000" b="0" smtClean="0"/>
              <a:t>-</a:t>
            </a:r>
            <a:r>
              <a:rPr lang="ko-KR" altLang="en-US" sz="4000" b="0" smtClean="0"/>
              <a:t>메인페이지</a:t>
            </a:r>
            <a:endParaRPr lang="ko-KR" altLang="en-US" sz="2400" b="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04" y="1912774"/>
            <a:ext cx="2107349" cy="40588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409" y="2114791"/>
            <a:ext cx="4007186" cy="36547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893" y="1559086"/>
            <a:ext cx="4301413" cy="16039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2060" y="3312367"/>
            <a:ext cx="4509197" cy="14835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2060" y="4881644"/>
            <a:ext cx="4509197" cy="15564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0058646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</a:t>
            </a:r>
            <a:r>
              <a:rPr lang="ko-KR" altLang="en-US" dirty="0"/>
              <a:t>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3094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9" y="1323973"/>
            <a:ext cx="6549866" cy="534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226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24707" y="5550029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17277691"/>
              </p:ext>
            </p:extLst>
          </p:nvPr>
        </p:nvGraphicFramePr>
        <p:xfrm>
          <a:off x="8433486" y="2376976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" y="1935165"/>
            <a:ext cx="7932412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488305"/>
              </p:ext>
            </p:extLst>
          </p:nvPr>
        </p:nvGraphicFramePr>
        <p:xfrm>
          <a:off x="8455331" y="151675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589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34" y="1707632"/>
            <a:ext cx="8620125" cy="3660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24707" y="5550029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052853"/>
              </p:ext>
            </p:extLst>
          </p:nvPr>
        </p:nvGraphicFramePr>
        <p:xfrm>
          <a:off x="9141131" y="152627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63" y="766763"/>
            <a:ext cx="6372225" cy="231457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63" y="3342206"/>
            <a:ext cx="6991350" cy="3390966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562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156479756"/>
              </p:ext>
            </p:extLst>
          </p:nvPr>
        </p:nvGraphicFramePr>
        <p:xfrm>
          <a:off x="8518153" y="250874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34" y="1220259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160454" y="1279526"/>
            <a:ext cx="776545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363139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297209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706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687" y="1046375"/>
            <a:ext cx="3312542" cy="581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876529537"/>
              </p:ext>
            </p:extLst>
          </p:nvPr>
        </p:nvGraphicFramePr>
        <p:xfrm>
          <a:off x="8518153" y="250874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2" name="Google Shape;173;g7c553259d1_0_81"/>
          <p:cNvSpPr/>
          <p:nvPr/>
        </p:nvSpPr>
        <p:spPr>
          <a:xfrm>
            <a:off x="1363139" y="29081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920384"/>
            <a:ext cx="3620043" cy="2300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4289196"/>
            <a:ext cx="3620043" cy="22435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486940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714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관리자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관리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47702735"/>
              </p:ext>
            </p:extLst>
          </p:nvPr>
        </p:nvGraphicFramePr>
        <p:xfrm>
          <a:off x="8495894" y="2518966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공지사항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204094"/>
              </p:ext>
            </p:extLst>
          </p:nvPr>
        </p:nvGraphicFramePr>
        <p:xfrm>
          <a:off x="1861127" y="2691866"/>
          <a:ext cx="6376940" cy="2643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1000005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1000004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1000003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CCTV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설치 및 운영에 대한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권고안을 확인해주세요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2020-03-17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1000002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조치완료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서비스 내 예약이 불가한 사항이 접수되어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조치중에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있습니다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2020-03-01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1000001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 안내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2020-02-19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adminX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295007"/>
              </p:ext>
            </p:extLst>
          </p:nvPr>
        </p:nvGraphicFramePr>
        <p:xfrm>
          <a:off x="8495894" y="172210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947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04938964"/>
              </p:ext>
            </p:extLst>
          </p:nvPr>
        </p:nvGraphicFramePr>
        <p:xfrm>
          <a:off x="8487427" y="1992698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공지사항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827078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76397" y="248919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949576"/>
              </p:ext>
            </p:extLst>
          </p:nvPr>
        </p:nvGraphicFramePr>
        <p:xfrm>
          <a:off x="8487427" y="126826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547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928600114"/>
              </p:ext>
            </p:extLst>
          </p:nvPr>
        </p:nvGraphicFramePr>
        <p:xfrm>
          <a:off x="8501219" y="2349441"/>
          <a:ext cx="3532000" cy="44108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공지사항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이용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완료 버튼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확인 후 삭제 또는 취소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395874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01798" y="1803400"/>
            <a:ext cx="6423259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078880"/>
              </p:ext>
            </p:extLst>
          </p:nvPr>
        </p:nvGraphicFramePr>
        <p:xfrm>
          <a:off x="8472265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083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관리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76842714"/>
              </p:ext>
            </p:extLst>
          </p:nvPr>
        </p:nvGraphicFramePr>
        <p:xfrm>
          <a:off x="8501220" y="2439422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이미지 등록하여 공지사항 등록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등록하기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387860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265082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50996" y="1803400"/>
            <a:ext cx="6670195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963060"/>
              </p:ext>
            </p:extLst>
          </p:nvPr>
        </p:nvGraphicFramePr>
        <p:xfrm>
          <a:off x="8572025" y="1640797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190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84328147"/>
              </p:ext>
            </p:extLst>
          </p:nvPr>
        </p:nvGraphicFramePr>
        <p:xfrm>
          <a:off x="8453561" y="2413200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488003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546550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3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75266"/>
                <a:gridCol w="30734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9746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4346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카테고리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에약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예약을 변경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서비스 이용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서비스 이용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166022"/>
              </p:ext>
            </p:extLst>
          </p:nvPr>
        </p:nvGraphicFramePr>
        <p:xfrm>
          <a:off x="8529692" y="1522856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04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모바일 </a:t>
            </a:r>
            <a:r>
              <a:rPr lang="en-US" altLang="ko-KR" sz="2800" b="0" smtClean="0"/>
              <a:t>–</a:t>
            </a:r>
            <a:r>
              <a:rPr lang="ko-KR" altLang="en-US" sz="2800" b="0" smtClean="0"/>
              <a:t>메인페이지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메뉴</a:t>
            </a:r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482" y="1540232"/>
            <a:ext cx="2169428" cy="48625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643" y="1540232"/>
            <a:ext cx="3809871" cy="25472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1143" y="1540232"/>
            <a:ext cx="4027811" cy="1419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1143" y="3195735"/>
            <a:ext cx="4027811" cy="21507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4578287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33306277"/>
              </p:ext>
            </p:extLst>
          </p:nvPr>
        </p:nvGraphicFramePr>
        <p:xfrm>
          <a:off x="8509686" y="2291280"/>
          <a:ext cx="3532000" cy="41822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020048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53533"/>
                <a:gridCol w="35221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1267"/>
                <a:gridCol w="676434"/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282016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67930" y="2506133"/>
            <a:ext cx="6670195" cy="287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967829"/>
              </p:ext>
            </p:extLst>
          </p:nvPr>
        </p:nvGraphicFramePr>
        <p:xfrm>
          <a:off x="8572025" y="1510433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391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956348901"/>
              </p:ext>
            </p:extLst>
          </p:nvPr>
        </p:nvGraphicFramePr>
        <p:xfrm>
          <a:off x="8484286" y="1808177"/>
          <a:ext cx="353200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이용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확인 후 삭제 또는 취소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67929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667000" y="2480733"/>
            <a:ext cx="78740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92354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Google Shape;173;g7c553259d1_0_81"/>
          <p:cNvSpPr/>
          <p:nvPr/>
        </p:nvSpPr>
        <p:spPr>
          <a:xfrm>
            <a:off x="128201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03401" y="1828800"/>
            <a:ext cx="6296256" cy="4356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263048"/>
              </p:ext>
            </p:extLst>
          </p:nvPr>
        </p:nvGraphicFramePr>
        <p:xfrm>
          <a:off x="8506132" y="10904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391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096022710"/>
              </p:ext>
            </p:extLst>
          </p:nvPr>
        </p:nvGraphicFramePr>
        <p:xfrm>
          <a:off x="8492753" y="236220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이미지 등록하여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447088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328342" y="2767927"/>
            <a:ext cx="973658" cy="297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99745" y="3335193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99745" y="3860321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214147"/>
              </p:ext>
            </p:extLst>
          </p:nvPr>
        </p:nvGraphicFramePr>
        <p:xfrm>
          <a:off x="8489198" y="160188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249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865397549"/>
              </p:ext>
            </p:extLst>
          </p:nvPr>
        </p:nvGraphicFramePr>
        <p:xfrm>
          <a:off x="8594353" y="2417597"/>
          <a:ext cx="3532000" cy="376754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764721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7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53533"/>
                <a:gridCol w="32525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서비스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서비스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255932" y="550250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808229"/>
              </p:ext>
            </p:extLst>
          </p:nvPr>
        </p:nvGraphicFramePr>
        <p:xfrm>
          <a:off x="8648294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64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489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72966906"/>
              </p:ext>
            </p:extLst>
          </p:nvPr>
        </p:nvGraphicFramePr>
        <p:xfrm>
          <a:off x="8518152" y="2060427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답변하기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 등록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018161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4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0467"/>
                <a:gridCol w="33109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59599" y="4554873"/>
            <a:ext cx="673746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답변하기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74800" y="2489200"/>
            <a:ext cx="6797193" cy="2861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028018"/>
              </p:ext>
            </p:extLst>
          </p:nvPr>
        </p:nvGraphicFramePr>
        <p:xfrm>
          <a:off x="8497665" y="13275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68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828153599"/>
              </p:ext>
            </p:extLst>
          </p:nvPr>
        </p:nvGraphicFramePr>
        <p:xfrm>
          <a:off x="8484286" y="2481276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상세 내용 호출 및 답변 등록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답변 등록 완료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447735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666999" y="2408767"/>
            <a:ext cx="1735667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 등록하기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09288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08291" y="3691467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19" name="직사각형 18"/>
          <p:cNvSpPr/>
          <p:nvPr/>
        </p:nvSpPr>
        <p:spPr>
          <a:xfrm>
            <a:off x="3908300" y="4173393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0" name="직사각형 19"/>
          <p:cNvSpPr/>
          <p:nvPr/>
        </p:nvSpPr>
        <p:spPr>
          <a:xfrm>
            <a:off x="2404552" y="4757782"/>
            <a:ext cx="982124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08291" y="4664648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/>
          </a:p>
        </p:txBody>
      </p:sp>
      <p:sp>
        <p:nvSpPr>
          <p:cNvPr id="22" name="직사각형 21"/>
          <p:cNvSpPr/>
          <p:nvPr/>
        </p:nvSpPr>
        <p:spPr>
          <a:xfrm>
            <a:off x="5528733" y="5164667"/>
            <a:ext cx="482600" cy="36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282267" y="5181602"/>
            <a:ext cx="465666" cy="262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4" name="Google Shape;173;g7c553259d1_0_81"/>
          <p:cNvSpPr/>
          <p:nvPr/>
        </p:nvSpPr>
        <p:spPr>
          <a:xfrm>
            <a:off x="1232270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27200" y="1761067"/>
            <a:ext cx="6307667" cy="4343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442173"/>
              </p:ext>
            </p:extLst>
          </p:nvPr>
        </p:nvGraphicFramePr>
        <p:xfrm>
          <a:off x="8480731" y="16492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384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7266" y="140419"/>
            <a:ext cx="9646078" cy="796908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모바일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로그인 페이지</a:t>
            </a:r>
            <a:r>
              <a:rPr lang="ko-KR" altLang="en-US" sz="2000" b="0" smtClean="0"/>
              <a:t> </a:t>
            </a:r>
            <a:endParaRPr lang="ko-KR" altLang="en-US" sz="2000" b="0" dirty="0"/>
          </a:p>
        </p:txBody>
      </p:sp>
      <p:sp>
        <p:nvSpPr>
          <p:cNvPr id="1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" name="Google Shape;169;g7c553259d1_0_81"/>
          <p:cNvGraphicFramePr/>
          <p:nvPr>
            <p:extLst/>
          </p:nvPr>
        </p:nvGraphicFramePr>
        <p:xfrm>
          <a:off x="8147736" y="359655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0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405" y="1586205"/>
            <a:ext cx="2577996" cy="4562766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8215372" y="262182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782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모바일 </a:t>
            </a:r>
            <a:r>
              <a:rPr lang="en-US" altLang="ko-KR" sz="2800" b="0"/>
              <a:t>- </a:t>
            </a:r>
            <a:r>
              <a:rPr lang="ko-KR" altLang="en-US" sz="2800" b="0"/>
              <a:t>로그인 페이지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281" y="1632857"/>
            <a:ext cx="2379108" cy="47306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874" y="1987420"/>
            <a:ext cx="3352849" cy="27960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723" y="1782148"/>
            <a:ext cx="3644126" cy="34693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8441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158167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dirty="0"/>
              <a:t>구현 현황</a:t>
            </a:r>
            <a:endParaRPr lang="en-US" altLang="ko-KR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03612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31100" y="1854200"/>
            <a:ext cx="4089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이메일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프로필이미지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관심카테고리를 받을 수 있도록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을 이용해 </a:t>
            </a:r>
            <a:r>
              <a:rPr lang="en-US" altLang="ko-KR" dirty="0" smtClean="0"/>
              <a:t>form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필수사항 </a:t>
            </a:r>
            <a:r>
              <a:rPr lang="en-US" altLang="ko-KR" dirty="0" smtClean="0"/>
              <a:t>*</a:t>
            </a:r>
            <a:r>
              <a:rPr lang="ko-KR" altLang="en-US" dirty="0" smtClean="0"/>
              <a:t>표시</a:t>
            </a: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94" y="1313645"/>
            <a:ext cx="5525470" cy="529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45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42400" y="1981200"/>
            <a:ext cx="276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DOM</a:t>
            </a:r>
            <a:r>
              <a:rPr lang="ko-KR" altLang="en-US" dirty="0" smtClean="0"/>
              <a:t>이 모두 로딩 된 후</a:t>
            </a:r>
            <a:r>
              <a:rPr lang="en-US" altLang="ko-KR" dirty="0" smtClean="0"/>
              <a:t>, AJAX</a:t>
            </a:r>
            <a:r>
              <a:rPr lang="ko-KR" altLang="en-US" dirty="0" smtClean="0"/>
              <a:t>를 통해 받은 데이터를 이용해서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로드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페이징</a:t>
            </a:r>
            <a:r>
              <a:rPr lang="ko-KR" altLang="en-US" dirty="0" smtClean="0"/>
              <a:t> 추가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48" y="1571223"/>
            <a:ext cx="8106682" cy="49832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217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127712008"/>
              </p:ext>
            </p:extLst>
          </p:nvPr>
        </p:nvGraphicFramePr>
        <p:xfrm>
          <a:off x="8682515" y="2641264"/>
          <a:ext cx="2952330" cy="38975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아이디중복 확인은 해당화면에서 처리한다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이용하여 특수문자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영문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숫자를 최소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개씩 </a:t>
                      </a:r>
                      <a:r>
                        <a:rPr lang="ko-KR" altLang="en-US" sz="1300" b="0" u="none" strike="noStrike" cap="none" dirty="0" err="1" smtClean="0"/>
                        <a:t>입력받아</a:t>
                      </a:r>
                      <a:r>
                        <a:rPr lang="ko-KR" altLang="en-US" sz="1300" b="0" u="none" strike="noStrike" cap="none" dirty="0" smtClean="0"/>
                        <a:t> 최소 </a:t>
                      </a:r>
                      <a:r>
                        <a:rPr lang="en-US" altLang="ko-KR" sz="1300" b="0" u="none" strike="noStrike" cap="none" dirty="0" smtClean="0"/>
                        <a:t>10</a:t>
                      </a:r>
                      <a:r>
                        <a:rPr lang="ko-KR" altLang="en-US" sz="1300" b="0" u="none" strike="noStrike" cap="none" dirty="0" smtClean="0"/>
                        <a:t>자의 비밀번호를 입력 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963271" y="1237124"/>
            <a:ext cx="4876800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927406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205317" y="2590794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214282" y="3213841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14282" y="3948947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14282" y="4531653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05317" y="519055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이등변 삼각형 23"/>
          <p:cNvSpPr/>
          <p:nvPr/>
        </p:nvSpPr>
        <p:spPr>
          <a:xfrm rot="10800000">
            <a:off x="3016623" y="531631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824318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778623" y="519502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10800000">
            <a:off x="4589929" y="532078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280210" y="519949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이등변 삼각형 32"/>
          <p:cNvSpPr/>
          <p:nvPr/>
        </p:nvSpPr>
        <p:spPr>
          <a:xfrm rot="10800000">
            <a:off x="6091516" y="532525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378387" y="3796550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362604"/>
              </p:ext>
            </p:extLst>
          </p:nvPr>
        </p:nvGraphicFramePr>
        <p:xfrm>
          <a:off x="9080924" y="1509630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775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07" y="1574800"/>
            <a:ext cx="2897079" cy="5156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6909955" y="2400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614681" y="2570665"/>
            <a:ext cx="618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Linear Layout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spinner</a:t>
            </a:r>
            <a:r>
              <a:rPr lang="ko-KR" altLang="en-US" dirty="0" smtClean="0"/>
              <a:t>를 활용하여 회원가입 폼 제작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141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02825600"/>
              </p:ext>
            </p:extLst>
          </p:nvPr>
        </p:nvGraphicFramePr>
        <p:xfrm>
          <a:off x="8707915" y="3395524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738717" y="1326777"/>
            <a:ext cx="3558989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670051" y="4751294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57636"/>
              </p:ext>
            </p:extLst>
          </p:nvPr>
        </p:nvGraphicFramePr>
        <p:xfrm>
          <a:off x="9089391" y="2062022"/>
          <a:ext cx="2272876" cy="8991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hj_user_m_signUpDone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565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C:\Users\ezen-033\Desktop\회원가입완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942" y="1532466"/>
            <a:ext cx="2847703" cy="499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80667" y="2392865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Linear Layout</a:t>
            </a:r>
            <a:r>
              <a:rPr lang="ko-KR" altLang="en-US" dirty="0" smtClean="0"/>
              <a:t>을 통한 회원가입 완료페이지 제작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864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816276624"/>
              </p:ext>
            </p:extLst>
          </p:nvPr>
        </p:nvGraphicFramePr>
        <p:xfrm>
          <a:off x="8851848" y="2792794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62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9723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9723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23870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23970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7571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14128" y="1355604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39232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6419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3606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793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71308" y="27571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7571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7754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9667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9281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3828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8405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40810" y="1216647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236798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8405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700320" y="257794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3561483" y="6255371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39887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893110" y="32342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1" name="직사각형 60"/>
          <p:cNvSpPr/>
          <p:nvPr/>
        </p:nvSpPr>
        <p:spPr>
          <a:xfrm>
            <a:off x="2240810" y="3234277"/>
            <a:ext cx="278730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702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050" name="Picture 2" descr="C:\Users\ezen-033\Desktop\세미나등록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7" y="1256561"/>
            <a:ext cx="4928130" cy="53558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49533" y="1837267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 등록 폼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세미나 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카테고리를 선택 가능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세미나소개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최대 인원수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참가비를 설정하여 등록 가능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4579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60266" y="1540935"/>
            <a:ext cx="3691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페이지를 이동하지 않고 장소와 날짜를 선택 시 </a:t>
            </a:r>
            <a:r>
              <a:rPr lang="en-US" altLang="ko-KR" dirty="0" smtClean="0"/>
              <a:t>AJAX</a:t>
            </a:r>
            <a:r>
              <a:rPr lang="ko-KR" altLang="en-US" dirty="0" smtClean="0"/>
              <a:t>를 통해서 예약된 시간정보를 호출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호출된 정보를 이용하여 선택 불가능한 시간 표시</a:t>
            </a:r>
            <a:r>
              <a:rPr lang="en-US" altLang="ko-KR" dirty="0" smtClean="0"/>
              <a:t>.</a:t>
            </a:r>
          </a:p>
        </p:txBody>
      </p:sp>
      <p:pic>
        <p:nvPicPr>
          <p:cNvPr id="3074" name="Picture 2" descr="C:\Users\ezen-033\Desktop\시간정보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81" y="1180492"/>
            <a:ext cx="7361432" cy="26633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zen-033\Desktop\겹침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81" y="3941632"/>
            <a:ext cx="7361432" cy="26955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060266" y="4233334"/>
            <a:ext cx="3691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선택한 시간이 이미 예약된 시간과 겹치는 경우 </a:t>
            </a:r>
            <a:r>
              <a:rPr lang="ko-KR" altLang="en-US" dirty="0" err="1" smtClean="0"/>
              <a:t>알림창</a:t>
            </a:r>
            <a:r>
              <a:rPr lang="ko-KR" altLang="en-US" dirty="0" smtClean="0"/>
              <a:t> 호출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3114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61297" y="1673638"/>
            <a:ext cx="3691467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기능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최소 </a:t>
            </a:r>
            <a:r>
              <a:rPr lang="en-US" altLang="ko-KR" dirty="0"/>
              <a:t>2</a:t>
            </a:r>
            <a:r>
              <a:rPr lang="ko-KR" altLang="en-US" dirty="0" smtClean="0"/>
              <a:t>시간 이상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중복되지 않은 시간을 선택한 경우 선택 가능</a:t>
            </a:r>
            <a:r>
              <a:rPr lang="en-US" altLang="ko-KR" dirty="0" smtClean="0"/>
              <a:t>.</a:t>
            </a:r>
          </a:p>
        </p:txBody>
      </p:sp>
      <p:pic>
        <p:nvPicPr>
          <p:cNvPr id="4098" name="Picture 2" descr="C:\Users\ezen-033\Desktop\시간선택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511092"/>
            <a:ext cx="7018867" cy="23141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725830" y="2820022"/>
            <a:ext cx="40894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문제점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등록 폼을 작성하는 시기에는 해당 시간이 비어있었지만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등록 버튼을 누를 때 해당 시간이 다른 사람에 의해 예약이 되어 버린 경우 해당 시간대가 중복 예약되는 경우 발생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725830" y="4674223"/>
            <a:ext cx="416136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문제 해결 방안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서버 단에서 등록 바로 이전에 예약하는 시간이 적합한지 추가적 검증이 필요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6" name="Picture 2" descr="C:\Users\ezen-033\Desktop\코드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4132250"/>
            <a:ext cx="7092439" cy="20907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54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현황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10" y="840848"/>
            <a:ext cx="11189758" cy="5983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978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496547011"/>
              </p:ext>
            </p:extLst>
          </p:nvPr>
        </p:nvGraphicFramePr>
        <p:xfrm>
          <a:off x="8911115" y="3224312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497880" y="2375789"/>
            <a:ext cx="5999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세미나 등록이 완료되었습니다</a:t>
            </a:r>
            <a:r>
              <a:rPr lang="en-US" altLang="ko-KR" sz="2000" dirty="0" smtClean="0"/>
              <a:t>!</a:t>
            </a:r>
          </a:p>
          <a:p>
            <a:pPr algn="ctr"/>
            <a:r>
              <a:rPr lang="ko-KR" altLang="en-US" sz="2000" dirty="0" smtClean="0"/>
              <a:t>등록된 내용으로 예약을 진행하기 위해서 아래의 계좌번호로 입금이 필요합니다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01000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199582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메인화</a:t>
            </a:r>
            <a:r>
              <a:rPr lang="ko-KR" altLang="en-US"/>
              <a:t>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44706" y="3539266"/>
            <a:ext cx="1866094" cy="8498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07527" y="3539266"/>
            <a:ext cx="4451918" cy="849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743366"/>
              </p:ext>
            </p:extLst>
          </p:nvPr>
        </p:nvGraphicFramePr>
        <p:xfrm>
          <a:off x="9138826" y="1761039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8781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완료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85314" y="2544295"/>
            <a:ext cx="341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세미나가 정상적으로 등록되었을 경우 이동하는 페이지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146" name="Picture 2" descr="C:\Users\ezen-033\Desktop\세미나등록완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88" y="1883280"/>
            <a:ext cx="7106226" cy="37226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7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145965940"/>
              </p:ext>
            </p:extLst>
          </p:nvPr>
        </p:nvGraphicFramePr>
        <p:xfrm>
          <a:off x="8826450" y="2476065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635623" y="1224578"/>
            <a:ext cx="3560781" cy="55348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3065930" y="1889773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92301" y="2026050"/>
            <a:ext cx="14200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336714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60427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367141" y="5113465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727983" y="5113466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11096" y="2309322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248759"/>
              </p:ext>
            </p:extLst>
          </p:nvPr>
        </p:nvGraphicFramePr>
        <p:xfrm>
          <a:off x="9088025" y="1402546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메인화면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8373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메인화면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170" name="Picture 2" descr="C:\Users\ezen-033\Desktop\마이페이지앱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257" y="1498600"/>
            <a:ext cx="2801004" cy="495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05600" y="1896533"/>
            <a:ext cx="332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Linear </a:t>
            </a:r>
            <a:r>
              <a:rPr lang="ko-KR" altLang="en-US" dirty="0" smtClean="0"/>
              <a:t>레이아웃을 통해</a:t>
            </a:r>
            <a:endParaRPr lang="en-US" altLang="ko-KR" dirty="0" smtClean="0"/>
          </a:p>
          <a:p>
            <a:r>
              <a:rPr lang="ko-KR" altLang="en-US" dirty="0" err="1" smtClean="0"/>
              <a:t>마이페이지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화면 작성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868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메인 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170" name="Picture 2" descr="C:\Users\ezen-033\Desktop\마이페이지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89" y="1733550"/>
            <a:ext cx="8659211" cy="43095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02700" y="2381429"/>
            <a:ext cx="3009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프로필관리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세미나 예약확인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문의사항 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이용후기 관리 메뉴로 이동할 수 있는 </a:t>
            </a:r>
            <a:r>
              <a:rPr lang="ko-KR" altLang="en-US" dirty="0" err="1" smtClean="0"/>
              <a:t>마이페이지</a:t>
            </a:r>
            <a:r>
              <a:rPr lang="ko-KR" altLang="en-US" dirty="0" smtClean="0"/>
              <a:t> 초기화면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7361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695548035"/>
              </p:ext>
            </p:extLst>
          </p:nvPr>
        </p:nvGraphicFramePr>
        <p:xfrm>
          <a:off x="8809514" y="2687466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통해서 상세정보를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77573" y="370467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3"/>
            <a:ext cx="1196789" cy="5446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568535"/>
              </p:ext>
            </p:extLst>
          </p:nvPr>
        </p:nvGraphicFramePr>
        <p:xfrm>
          <a:off x="9020291" y="1731967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한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142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2"/>
            <a:ext cx="1196789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확</a:t>
            </a:r>
            <a:r>
              <a:rPr lang="ko-KR" altLang="en-US" sz="1100" dirty="0"/>
              <a:t>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016277701"/>
              </p:ext>
            </p:extLst>
          </p:nvPr>
        </p:nvGraphicFramePr>
        <p:xfrm>
          <a:off x="8758715" y="3219148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253680"/>
              </p:ext>
            </p:extLst>
          </p:nvPr>
        </p:nvGraphicFramePr>
        <p:xfrm>
          <a:off x="8961025" y="1973435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1727944" y="1802979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상세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3828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051" name="Picture 3" descr="C:\Users\ezen-033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517648"/>
            <a:ext cx="8442868" cy="501015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062961" y="2218267"/>
            <a:ext cx="2858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문의사항 관리</a:t>
            </a:r>
            <a:endParaRPr lang="en-US" altLang="ko-KR" dirty="0" smtClean="0"/>
          </a:p>
          <a:p>
            <a:r>
              <a:rPr lang="ko-KR" altLang="en-US" dirty="0" smtClean="0"/>
              <a:t>초기페이지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907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44227" y="2491264"/>
            <a:ext cx="4153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셀렉트메뉴로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Q&amp;A, </a:t>
            </a:r>
            <a:r>
              <a:rPr lang="ko-KR" altLang="en-US" dirty="0" err="1" smtClean="0"/>
              <a:t>세미나존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세미나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밋업</a:t>
            </a:r>
            <a:r>
              <a:rPr lang="ko-KR" altLang="en-US" dirty="0" smtClean="0"/>
              <a:t> 을 고른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조회를 통해</a:t>
            </a:r>
            <a:endParaRPr lang="en-US" altLang="ko-KR" dirty="0" smtClean="0"/>
          </a:p>
          <a:p>
            <a:r>
              <a:rPr lang="ko-KR" altLang="en-US" dirty="0" smtClean="0"/>
              <a:t>문의사항 확인가능</a:t>
            </a:r>
            <a:endParaRPr lang="ko-KR" altLang="en-US" dirty="0"/>
          </a:p>
        </p:txBody>
      </p:sp>
      <p:pic>
        <p:nvPicPr>
          <p:cNvPr id="6" name="Picture 2" descr="C:\Users\ezen-033\Desktop\문의사항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14" y="1334198"/>
            <a:ext cx="5065888" cy="29753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ezen-033\Desktop\문의사항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782" y="2952929"/>
            <a:ext cx="5007360" cy="30285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29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42161" y="2155941"/>
            <a:ext cx="41789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세미나예약 관리에서 </a:t>
            </a:r>
            <a:r>
              <a:rPr lang="en-US" altLang="ko-KR" dirty="0" smtClean="0"/>
              <a:t>JSON Data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Element</a:t>
            </a:r>
            <a:r>
              <a:rPr lang="ko-KR" altLang="en-US" dirty="0" smtClean="0"/>
              <a:t>의 속성에 저장하였음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문의 사항 상세페이지는</a:t>
            </a:r>
            <a:endParaRPr lang="en-US" altLang="ko-KR" dirty="0"/>
          </a:p>
          <a:p>
            <a:r>
              <a:rPr lang="ko-KR" altLang="en-US" dirty="0" smtClean="0"/>
              <a:t>클릭 시 해당 </a:t>
            </a:r>
            <a:r>
              <a:rPr lang="ko-KR" altLang="en-US" dirty="0" err="1" smtClean="0"/>
              <a:t>클로저</a:t>
            </a:r>
            <a:r>
              <a:rPr lang="ko-KR" altLang="en-US" dirty="0" smtClean="0"/>
              <a:t> 환경에 저장된 변수</a:t>
            </a:r>
            <a:r>
              <a:rPr lang="en-US" altLang="ko-KR" dirty="0" smtClean="0"/>
              <a:t>(JSON)</a:t>
            </a:r>
            <a:r>
              <a:rPr lang="ko-KR" altLang="en-US" dirty="0" smtClean="0"/>
              <a:t>을 로딩하여 상세 정보를 보여줌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5122" name="Picture 2" descr="C:\Users\ezen-033\Desktop\문의사항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81" y="1705749"/>
            <a:ext cx="6747651" cy="44055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7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smtClean="0"/>
              <a:t>화면 설계 및 구현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4419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42161" y="2155941"/>
            <a:ext cx="41789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세미나예약 관리에서 </a:t>
            </a:r>
            <a:r>
              <a:rPr lang="en-US" altLang="ko-KR" dirty="0" smtClean="0"/>
              <a:t>JSON Data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Element</a:t>
            </a:r>
            <a:r>
              <a:rPr lang="ko-KR" altLang="en-US" dirty="0" smtClean="0"/>
              <a:t>의 속성에 저장하였음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문의 사항 상세페이지는</a:t>
            </a:r>
            <a:endParaRPr lang="en-US" altLang="ko-KR" dirty="0"/>
          </a:p>
          <a:p>
            <a:r>
              <a:rPr lang="ko-KR" altLang="en-US" dirty="0" smtClean="0"/>
              <a:t>클릭 시 해당 </a:t>
            </a:r>
            <a:r>
              <a:rPr lang="ko-KR" altLang="en-US" dirty="0" err="1" smtClean="0"/>
              <a:t>클로저</a:t>
            </a:r>
            <a:r>
              <a:rPr lang="ko-KR" altLang="en-US" dirty="0" smtClean="0"/>
              <a:t> 환경에 저장된 변수</a:t>
            </a:r>
            <a:r>
              <a:rPr lang="en-US" altLang="ko-KR" dirty="0" smtClean="0"/>
              <a:t>(JSON)</a:t>
            </a:r>
            <a:r>
              <a:rPr lang="ko-KR" altLang="en-US" dirty="0" smtClean="0"/>
              <a:t>을 로딩하여 상세 정보를 보여줌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146" name="Picture 2" descr="C:\Users\ezen-033\Desktop\클로저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12" y="1933575"/>
            <a:ext cx="6116637" cy="32956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490133" y="4670532"/>
            <a:ext cx="1684867" cy="2062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108464" y="1949673"/>
            <a:ext cx="592404" cy="2062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86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 smtClean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115072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464634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470751" y="2073818"/>
            <a:ext cx="368111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7201" y="2425531"/>
            <a:ext cx="3788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3027776"/>
            <a:ext cx="461850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5649051"/>
            <a:ext cx="718504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10" y="6130741"/>
            <a:ext cx="3305028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826630"/>
            <a:ext cx="2422974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63086" y="5567198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7214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15137" y="243534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>
              <p:ext uri="{D42A27DB-BD31-4B8C-83A1-F6EECF244321}">
                <p14:modId xmlns:p14="http://schemas.microsoft.com/office/powerpoint/2010/main" val="976371640"/>
              </p:ext>
            </p:extLst>
          </p:nvPr>
        </p:nvGraphicFramePr>
        <p:xfrm>
          <a:off x="8557506" y="2536380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컨텐츠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endParaRPr lang="en-US" altLang="ko-KR" sz="10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 smtClean="0"/>
                        <a:t>-</a:t>
                      </a:r>
                      <a:r>
                        <a:rPr lang="ko-KR" altLang="en-US" sz="1200" b="0" baseline="0" dirty="0" smtClean="0"/>
                        <a:t> 세미나를 소개하는 페이지</a:t>
                      </a:r>
                      <a:endParaRPr lang="en-US" altLang="ko-KR" sz="1200" b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세미나 정보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주최자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최대인원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장소 표시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10" y="2675182"/>
            <a:ext cx="718504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0789" y="2762031"/>
            <a:ext cx="486032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4249" y="5651421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smtClean="0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914" y="2677198"/>
            <a:ext cx="718504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377531" y="2765140"/>
            <a:ext cx="486032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92201" y="2821102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세미나 정보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905036"/>
              </p:ext>
            </p:extLst>
          </p:nvPr>
        </p:nvGraphicFramePr>
        <p:xfrm>
          <a:off x="5582691" y="3258843"/>
          <a:ext cx="2111450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8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995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예술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최대인원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장소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510" y="2753794"/>
            <a:ext cx="666843" cy="304843"/>
          </a:xfrm>
          <a:prstGeom prst="rect">
            <a:avLst/>
          </a:prstGeom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556089"/>
              </p:ext>
            </p:extLst>
          </p:nvPr>
        </p:nvGraphicFramePr>
        <p:xfrm>
          <a:off x="8557506" y="1283516"/>
          <a:ext cx="3491813" cy="103632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505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531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17770" y="245240"/>
            <a:ext cx="68659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834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2337" y="195295"/>
            <a:ext cx="84721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939481" y="4440195"/>
            <a:ext cx="1738183" cy="7002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38" y="1565340"/>
            <a:ext cx="8368791" cy="4599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7749742" y="2713413"/>
            <a:ext cx="3985856" cy="2240691"/>
            <a:chOff x="8090814" y="2257168"/>
            <a:chExt cx="3985856" cy="2240691"/>
          </a:xfrm>
        </p:grpSpPr>
        <p:sp>
          <p:nvSpPr>
            <p:cNvPr id="7" name="직사각형 6"/>
            <p:cNvSpPr/>
            <p:nvPr/>
          </p:nvSpPr>
          <p:spPr>
            <a:xfrm>
              <a:off x="8090814" y="2257168"/>
              <a:ext cx="3985856" cy="22406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8162892" y="2433347"/>
              <a:ext cx="3841699" cy="1888331"/>
              <a:chOff x="7922953" y="4539744"/>
              <a:chExt cx="4093550" cy="2037018"/>
            </a:xfrm>
          </p:grpSpPr>
          <p:pic>
            <p:nvPicPr>
              <p:cNvPr id="15" name="Picture 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22953" y="4539744"/>
                <a:ext cx="4093550" cy="655434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6" name="Picture 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22953" y="5497778"/>
                <a:ext cx="4093550" cy="1078984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0881447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2337" y="195295"/>
            <a:ext cx="84721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939481" y="4440195"/>
            <a:ext cx="1738183" cy="7002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35" y="1439159"/>
            <a:ext cx="8967603" cy="49286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7465997" y="1612907"/>
            <a:ext cx="4509273" cy="4504440"/>
            <a:chOff x="7244236" y="1565341"/>
            <a:chExt cx="4728519" cy="4530660"/>
          </a:xfrm>
        </p:grpSpPr>
        <p:sp>
          <p:nvSpPr>
            <p:cNvPr id="7" name="직사각형 6"/>
            <p:cNvSpPr/>
            <p:nvPr/>
          </p:nvSpPr>
          <p:spPr>
            <a:xfrm>
              <a:off x="7244236" y="1565341"/>
              <a:ext cx="4728519" cy="45306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8245861" y="1705941"/>
              <a:ext cx="2807218" cy="1869281"/>
              <a:chOff x="8463993" y="2213723"/>
              <a:chExt cx="2327575" cy="1611493"/>
            </a:xfrm>
          </p:grpSpPr>
          <p:pic>
            <p:nvPicPr>
              <p:cNvPr id="11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63994" y="2213723"/>
                <a:ext cx="2269909" cy="562736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" name="Picture 8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63993" y="2942125"/>
                <a:ext cx="2327575" cy="883091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3" name="그룹 12"/>
            <p:cNvGrpSpPr/>
            <p:nvPr/>
          </p:nvGrpSpPr>
          <p:grpSpPr>
            <a:xfrm>
              <a:off x="7468181" y="4286283"/>
              <a:ext cx="4362579" cy="1629951"/>
              <a:chOff x="7893587" y="4941519"/>
              <a:chExt cx="4362579" cy="1629951"/>
            </a:xfrm>
          </p:grpSpPr>
          <p:pic>
            <p:nvPicPr>
              <p:cNvPr id="14" name="Picture 9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62256" y="4941519"/>
                <a:ext cx="3793910" cy="150325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7" name="Picture 10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3587" y="5272163"/>
                <a:ext cx="4362579" cy="1299307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5837025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468254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61141"/>
            <a:ext cx="4044781" cy="3764498"/>
            <a:chOff x="387176" y="2261141"/>
            <a:chExt cx="4044781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61141"/>
              <a:ext cx="106268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1285742189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lang="en-US" altLang="ko-KR" sz="1200" baseline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139212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69670" y="195295"/>
            <a:ext cx="875752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3874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44665"/>
            <a:ext cx="4044781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1054446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3912876090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180914"/>
              </p:ext>
            </p:extLst>
          </p:nvPr>
        </p:nvGraphicFramePr>
        <p:xfrm>
          <a:off x="128482" y="1290487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822" y="2945264"/>
            <a:ext cx="2539611" cy="2214492"/>
          </a:xfrm>
          <a:prstGeom prst="rect">
            <a:avLst/>
          </a:prstGeom>
        </p:spPr>
      </p:pic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864683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87237" y="222351"/>
            <a:ext cx="970650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3908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69" y="1532388"/>
            <a:ext cx="10378571" cy="5086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29905" y="222351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197" y="3171515"/>
            <a:ext cx="4050571" cy="12130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604952" y="2734963"/>
            <a:ext cx="2446638" cy="22901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4118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837120713"/>
              </p:ext>
            </p:extLst>
          </p:nvPr>
        </p:nvGraphicFramePr>
        <p:xfrm>
          <a:off x="8534283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세미나 상세페이지의 </a:t>
                      </a:r>
                      <a:r>
                        <a:rPr lang="ko-KR" altLang="en-US" sz="1200" dirty="0" err="1" smtClean="0"/>
                        <a:t>더보기를</a:t>
                      </a:r>
                      <a:r>
                        <a:rPr lang="ko-KR" altLang="en-US" sz="1200" dirty="0" smtClean="0"/>
                        <a:t> 클릭하면 페이지가 이동하여 더 많은 </a:t>
                      </a:r>
                      <a:r>
                        <a:rPr lang="en-US" altLang="ko-KR" sz="1200" dirty="0" smtClean="0"/>
                        <a:t>Q&amp;A</a:t>
                      </a:r>
                      <a:r>
                        <a:rPr lang="ko-KR" altLang="en-US" sz="1200" dirty="0" smtClean="0"/>
                        <a:t>를 </a:t>
                      </a:r>
                      <a:r>
                        <a:rPr lang="ko-KR" altLang="en-US" sz="1200" dirty="0" err="1" smtClean="0"/>
                        <a:t>볼수</a:t>
                      </a:r>
                      <a:r>
                        <a:rPr lang="ko-KR" altLang="en-US" sz="1200" dirty="0" smtClean="0"/>
                        <a:t>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526266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세미나 문의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817552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90293"/>
              </p:ext>
            </p:extLst>
          </p:nvPr>
        </p:nvGraphicFramePr>
        <p:xfrm>
          <a:off x="8534283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sh_user_w_semiDetail_detail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191559" y="250114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4244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22321" y="195295"/>
            <a:ext cx="930896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69" y="1814015"/>
            <a:ext cx="7672916" cy="44170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6980718" y="2218440"/>
            <a:ext cx="5049794" cy="3476367"/>
            <a:chOff x="2204881" y="2055642"/>
            <a:chExt cx="5049794" cy="3476367"/>
          </a:xfrm>
        </p:grpSpPr>
        <p:sp>
          <p:nvSpPr>
            <p:cNvPr id="7" name="직사각형 6"/>
            <p:cNvSpPr/>
            <p:nvPr/>
          </p:nvSpPr>
          <p:spPr>
            <a:xfrm>
              <a:off x="2204881" y="2055642"/>
              <a:ext cx="5049794" cy="347636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7684" y="3764166"/>
              <a:ext cx="3133260" cy="12366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4208" y="5124021"/>
              <a:ext cx="4588477" cy="1552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6636" y="2220399"/>
              <a:ext cx="4694952" cy="1054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9513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69411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347139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43" y="2435346"/>
            <a:ext cx="4333416" cy="35752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3"/>
          <p:cNvGraphicFramePr/>
          <p:nvPr>
            <p:extLst>
              <p:ext uri="{D42A27DB-BD31-4B8C-83A1-F6EECF244321}">
                <p14:modId xmlns:p14="http://schemas.microsoft.com/office/powerpoint/2010/main" val="2472284859"/>
              </p:ext>
            </p:extLst>
          </p:nvPr>
        </p:nvGraphicFramePr>
        <p:xfrm>
          <a:off x="8477462" y="2396021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대한 정보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8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결제 예정 금액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최종 결제 금액 표시</a:t>
                      </a:r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5219369" y="2062679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29946" y="2792627"/>
            <a:ext cx="2842054" cy="23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IT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최신 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공유 세미나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29946" y="3169805"/>
            <a:ext cx="3079552" cy="43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최신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8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r>
              <a:rPr lang="ko-KR" altLang="en-US" sz="8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휴대폰에 대해 토론하고 친목을 도모합니다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46" y="4434801"/>
            <a:ext cx="3885591" cy="106410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62739" y="4333353"/>
            <a:ext cx="3883823" cy="161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최신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7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휴대폰에 대해 토론하고 친목을 도모합니다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64692" y="1952368"/>
            <a:ext cx="944345" cy="296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신청하기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0743" y="2415339"/>
            <a:ext cx="944345" cy="1897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신청 세미나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91217" y="2865728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날짜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91217" y="3232736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mtClean="0">
                <a:solidFill>
                  <a:schemeClr val="bg1">
                    <a:lumMod val="50000"/>
                  </a:schemeClr>
                </a:solidFill>
              </a:rPr>
              <a:t>시간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430134" y="3608533"/>
            <a:ext cx="574300" cy="12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신청인원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873" y="4436591"/>
            <a:ext cx="383016" cy="1418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811" y="4434801"/>
            <a:ext cx="501868" cy="1901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089" y="4412255"/>
            <a:ext cx="276264" cy="19052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764692" y="203296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205484"/>
              </p:ext>
            </p:extLst>
          </p:nvPr>
        </p:nvGraphicFramePr>
        <p:xfrm>
          <a:off x="8477462" y="129987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134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87861" y="242390"/>
            <a:ext cx="679064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1" y="1746421"/>
            <a:ext cx="7436001" cy="426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6890133" y="2491187"/>
            <a:ext cx="5049794" cy="2133600"/>
            <a:chOff x="6494686" y="3237470"/>
            <a:chExt cx="5049794" cy="2133600"/>
          </a:xfrm>
        </p:grpSpPr>
        <p:sp>
          <p:nvSpPr>
            <p:cNvPr id="6" name="직사각형 5"/>
            <p:cNvSpPr/>
            <p:nvPr/>
          </p:nvSpPr>
          <p:spPr>
            <a:xfrm>
              <a:off x="6494686" y="3237470"/>
              <a:ext cx="5049794" cy="21336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831" y="4063484"/>
              <a:ext cx="4933455" cy="1150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165" y="3414922"/>
              <a:ext cx="4984836" cy="169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직사각형 8"/>
          <p:cNvSpPr/>
          <p:nvPr/>
        </p:nvSpPr>
        <p:spPr>
          <a:xfrm>
            <a:off x="1795849" y="2210404"/>
            <a:ext cx="2899720" cy="854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0242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26" y="1586473"/>
            <a:ext cx="7757259" cy="4780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7054890" y="2646445"/>
            <a:ext cx="5049794" cy="2133600"/>
            <a:chOff x="6890133" y="2491187"/>
            <a:chExt cx="5049794" cy="2133600"/>
          </a:xfrm>
        </p:grpSpPr>
        <p:sp>
          <p:nvSpPr>
            <p:cNvPr id="7" name="직사각형 6"/>
            <p:cNvSpPr/>
            <p:nvPr/>
          </p:nvSpPr>
          <p:spPr>
            <a:xfrm>
              <a:off x="6890133" y="2491187"/>
              <a:ext cx="5049794" cy="21336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2612" y="2778846"/>
              <a:ext cx="4944836" cy="1558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직사각형 8"/>
          <p:cNvSpPr/>
          <p:nvPr/>
        </p:nvSpPr>
        <p:spPr>
          <a:xfrm>
            <a:off x="287861" y="242390"/>
            <a:ext cx="679064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82845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297748668"/>
              </p:ext>
            </p:extLst>
          </p:nvPr>
        </p:nvGraphicFramePr>
        <p:xfrm>
          <a:off x="8509686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516404"/>
              </p:ext>
            </p:extLst>
          </p:nvPr>
        </p:nvGraphicFramePr>
        <p:xfrm>
          <a:off x="1369438" y="2409132"/>
          <a:ext cx="5556421" cy="336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64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365156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신청이 완료 되었습니다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 확정을 위해서는 아래의 계좌번호로 무통장입금이 필요합니다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21463"/>
              </p:ext>
            </p:extLst>
          </p:nvPr>
        </p:nvGraphicFramePr>
        <p:xfrm>
          <a:off x="1972199" y="4154288"/>
          <a:ext cx="4101044" cy="60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9628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447796" y="5191357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80708"/>
              </p:ext>
            </p:extLst>
          </p:nvPr>
        </p:nvGraphicFramePr>
        <p:xfrm>
          <a:off x="8509686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5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299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5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07" y="1538850"/>
            <a:ext cx="6460084" cy="40649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3945052" y="4855457"/>
            <a:ext cx="7876249" cy="1781019"/>
            <a:chOff x="3678571" y="4849554"/>
            <a:chExt cx="8266294" cy="1899390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8571" y="4849554"/>
              <a:ext cx="8189301" cy="189939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직사각형 17"/>
            <p:cNvSpPr/>
            <p:nvPr/>
          </p:nvSpPr>
          <p:spPr>
            <a:xfrm>
              <a:off x="3695046" y="6518285"/>
              <a:ext cx="8249819" cy="22457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706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210402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409454833"/>
              </p:ext>
            </p:extLst>
          </p:nvPr>
        </p:nvGraphicFramePr>
        <p:xfrm>
          <a:off x="8534400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참여 인원 선택</a:t>
                      </a:r>
                      <a:endParaRPr lang="en-US" altLang="ko-KR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242" y="1492338"/>
            <a:ext cx="2413687" cy="476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930" y="4293191"/>
            <a:ext cx="142895" cy="133369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246104"/>
              </p:ext>
            </p:extLst>
          </p:nvPr>
        </p:nvGraphicFramePr>
        <p:xfrm>
          <a:off x="8534400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12086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 smtClean="0">
                <a:solidFill>
                  <a:schemeClr val="bg1"/>
                </a:solidFill>
              </a:rPr>
              <a:t> </a:t>
            </a:r>
            <a:r>
              <a:rPr lang="en-US" altLang="ko-KR" sz="2500" dirty="0">
                <a:solidFill>
                  <a:schemeClr val="bg1"/>
                </a:solidFill>
              </a:rPr>
              <a:t>-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8355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826736" y="1578114"/>
            <a:ext cx="6004223" cy="4924404"/>
            <a:chOff x="1096792" y="1380268"/>
            <a:chExt cx="6004223" cy="4924404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792" y="1380268"/>
              <a:ext cx="2766754" cy="49174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3992" y="1380268"/>
              <a:ext cx="2857023" cy="49244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" name="직사각형 6"/>
          <p:cNvSpPr/>
          <p:nvPr/>
        </p:nvSpPr>
        <p:spPr>
          <a:xfrm>
            <a:off x="114866" y="241014"/>
            <a:ext cx="723307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</a:rPr>
              <a:t> </a:t>
            </a:r>
            <a:r>
              <a:rPr lang="ko-KR" altLang="en-US" sz="2500" dirty="0">
                <a:solidFill>
                  <a:schemeClr val="bg1"/>
                </a:solidFill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97321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404604701"/>
              </p:ext>
            </p:extLst>
          </p:nvPr>
        </p:nvGraphicFramePr>
        <p:xfrm>
          <a:off x="8559113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신청자이름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연락처 기입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244526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298" y="1570573"/>
            <a:ext cx="2454254" cy="477382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542168" y="195318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297" y="4886316"/>
            <a:ext cx="1679897" cy="163480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577694"/>
              </p:ext>
            </p:extLst>
          </p:nvPr>
        </p:nvGraphicFramePr>
        <p:xfrm>
          <a:off x="8559113" y="127369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26673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8415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428" y="1383955"/>
            <a:ext cx="2825464" cy="5173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14866" y="241014"/>
            <a:ext cx="726673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25533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 smtClean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67465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dirty="0" smtClean="0"/>
              <a:t>[</a:t>
            </a:r>
            <a:r>
              <a:rPr lang="ko-KR" altLang="en-US" sz="3600" b="0" dirty="0" smtClean="0"/>
              <a:t>피드백</a:t>
            </a:r>
            <a:r>
              <a:rPr lang="en-US" altLang="ko-KR" sz="3600" b="0" dirty="0" smtClean="0"/>
              <a:t>] </a:t>
            </a:r>
            <a:r>
              <a:rPr lang="ko-KR" altLang="en-US" sz="3600" b="0" dirty="0" smtClean="0"/>
              <a:t>사용자 </a:t>
            </a:r>
            <a:r>
              <a:rPr lang="en-US" altLang="ko-KR" sz="3600" b="0" dirty="0" smtClean="0"/>
              <a:t>– </a:t>
            </a:r>
            <a:r>
              <a:rPr lang="ko-KR" altLang="en-US" sz="3600" b="0" dirty="0" smtClean="0"/>
              <a:t>웹 </a:t>
            </a:r>
            <a:r>
              <a:rPr lang="en-US" altLang="ko-KR" sz="3600" b="0" dirty="0" smtClean="0"/>
              <a:t>- </a:t>
            </a:r>
            <a:r>
              <a:rPr lang="ko-KR" altLang="en-US" sz="3600" b="0" dirty="0" err="1" smtClean="0"/>
              <a:t>메인페이지</a:t>
            </a:r>
            <a:r>
              <a:rPr lang="ko-KR" altLang="en-US" sz="2400" b="0" dirty="0" smtClean="0"/>
              <a:t> </a:t>
            </a:r>
            <a:r>
              <a:rPr lang="en-US" altLang="ko-KR" sz="2400" b="0" dirty="0"/>
              <a:t>- HEADER</a:t>
            </a:r>
            <a:endParaRPr lang="ko-KR" altLang="en-US" sz="2400" b="0" dirty="0"/>
          </a:p>
        </p:txBody>
      </p:sp>
      <p:sp>
        <p:nvSpPr>
          <p:cNvPr id="5" name="Google Shape;164;g7c553259d1_0_81"/>
          <p:cNvSpPr/>
          <p:nvPr/>
        </p:nvSpPr>
        <p:spPr>
          <a:xfrm>
            <a:off x="3891869" y="5974235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68;g7c553259d1_0_81"/>
          <p:cNvSpPr/>
          <p:nvPr/>
        </p:nvSpPr>
        <p:spPr>
          <a:xfrm>
            <a:off x="560723" y="144269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650244" y="2039603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66123" y="1630346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6" y="1752237"/>
            <a:ext cx="6115365" cy="1967739"/>
          </a:xfrm>
          <a:prstGeom prst="rect">
            <a:avLst/>
          </a:prstGeom>
        </p:spPr>
      </p:pic>
      <p:sp>
        <p:nvSpPr>
          <p:cNvPr id="10" name="Google Shape;173;g7c553259d1_0_81"/>
          <p:cNvSpPr/>
          <p:nvPr/>
        </p:nvSpPr>
        <p:spPr>
          <a:xfrm>
            <a:off x="889095" y="162513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650244" y="1305087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077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23" y="1163956"/>
            <a:ext cx="7538309" cy="5499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피드</a:t>
            </a:r>
            <a:r>
              <a:rPr lang="ko-KR" altLang="en-US" dirty="0"/>
              <a:t>백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25133"/>
            <a:ext cx="7721600" cy="2074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408214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600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피드백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927" y="904974"/>
            <a:ext cx="6936593" cy="5627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140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935243004"/>
              </p:ext>
            </p:extLst>
          </p:nvPr>
        </p:nvGraphicFramePr>
        <p:xfrm>
          <a:off x="8254241" y="2448923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692" y="1235075"/>
            <a:ext cx="3566022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6953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403315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372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506" y="913559"/>
            <a:ext cx="3362332" cy="5892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8858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46550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665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818818627"/>
              </p:ext>
            </p:extLst>
          </p:nvPr>
        </p:nvGraphicFramePr>
        <p:xfrm>
          <a:off x="8492752" y="2184404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429426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854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23" y="1163956"/>
            <a:ext cx="7538309" cy="5499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25133"/>
            <a:ext cx="7721600" cy="2074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529311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475" y="2893672"/>
            <a:ext cx="5657850" cy="382905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086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28" y="1176867"/>
            <a:ext cx="8036053" cy="5147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</a:t>
            </a:r>
            <a:r>
              <a:rPr lang="ko-KR" altLang="en-US" dirty="0"/>
              <a:t>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245823" y="50102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45960" y="4100013"/>
            <a:ext cx="7721600" cy="2342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405301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912" y="2561725"/>
            <a:ext cx="5476875" cy="307657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358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47" y="1228725"/>
            <a:ext cx="9436063" cy="527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</a:t>
            </a:r>
            <a:r>
              <a:rPr lang="ko-KR" altLang="en-US" dirty="0"/>
              <a:t>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245823" y="50102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45960" y="4714875"/>
            <a:ext cx="7721600" cy="1727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735948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52" y="1009650"/>
            <a:ext cx="10563889" cy="345757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324777" y="1285875"/>
            <a:ext cx="3771098" cy="419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57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542410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38" y="1126843"/>
            <a:ext cx="6481111" cy="5287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698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24707" y="5550029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794055817"/>
              </p:ext>
            </p:extLst>
          </p:nvPr>
        </p:nvGraphicFramePr>
        <p:xfrm>
          <a:off x="8433486" y="2376976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" y="1935165"/>
            <a:ext cx="7932412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624858"/>
              </p:ext>
            </p:extLst>
          </p:nvPr>
        </p:nvGraphicFramePr>
        <p:xfrm>
          <a:off x="8455331" y="151675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134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0" dirty="0" smtClean="0"/>
              <a:t>[</a:t>
            </a:r>
            <a:r>
              <a:rPr lang="ko-KR" altLang="en-US" sz="4000" b="0" dirty="0" smtClean="0"/>
              <a:t>피드백</a:t>
            </a:r>
            <a:r>
              <a:rPr lang="en-US" altLang="ko-KR" sz="4000" b="0" dirty="0" smtClean="0"/>
              <a:t>] </a:t>
            </a:r>
            <a:r>
              <a:rPr lang="ko-KR" altLang="en-US" sz="4000" b="0" dirty="0" smtClean="0"/>
              <a:t>사용자 </a:t>
            </a:r>
            <a:r>
              <a:rPr lang="en-US" altLang="ko-KR" sz="4000" b="0" dirty="0" smtClean="0"/>
              <a:t>– </a:t>
            </a:r>
            <a:r>
              <a:rPr lang="ko-KR" altLang="en-US" sz="4000" b="0" dirty="0" smtClean="0"/>
              <a:t>웹 </a:t>
            </a:r>
            <a:r>
              <a:rPr lang="en-US" altLang="ko-KR" sz="4000" b="0" dirty="0" smtClean="0"/>
              <a:t>- </a:t>
            </a:r>
            <a:r>
              <a:rPr lang="ko-KR" altLang="en-US" sz="4000" b="0" dirty="0" err="1" smtClean="0"/>
              <a:t>메인페이지</a:t>
            </a:r>
            <a:r>
              <a:rPr lang="ko-KR" altLang="en-US" sz="2400" b="0" dirty="0" smtClean="0"/>
              <a:t> </a:t>
            </a:r>
            <a:r>
              <a:rPr lang="en-US" altLang="ko-KR" sz="2400" b="0" dirty="0"/>
              <a:t>- HEADER</a:t>
            </a: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9292795" y="1447060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623" y="2629536"/>
            <a:ext cx="5345455" cy="13144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623" y="4486362"/>
            <a:ext cx="5800983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552" y="1336015"/>
            <a:ext cx="6598508" cy="86219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380515" y="1447061"/>
            <a:ext cx="453670" cy="2005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7479957" y="1659803"/>
            <a:ext cx="127393" cy="96973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441401" y="1447061"/>
            <a:ext cx="939114" cy="2005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178" y="3048000"/>
            <a:ext cx="4176584" cy="762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직선 화살표 연결선 13"/>
          <p:cNvCxnSpPr>
            <a:endCxn id="13" idx="0"/>
          </p:cNvCxnSpPr>
          <p:nvPr/>
        </p:nvCxnSpPr>
        <p:spPr>
          <a:xfrm flipH="1">
            <a:off x="2475470" y="1668040"/>
            <a:ext cx="4374000" cy="137996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64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34" y="1707632"/>
            <a:ext cx="8620125" cy="3660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24707" y="5550029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581289"/>
              </p:ext>
            </p:extLst>
          </p:nvPr>
        </p:nvGraphicFramePr>
        <p:xfrm>
          <a:off x="9141131" y="152627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63" y="766763"/>
            <a:ext cx="6372225" cy="231457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63" y="3342206"/>
            <a:ext cx="6991350" cy="3390966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747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074121628"/>
              </p:ext>
            </p:extLst>
          </p:nvPr>
        </p:nvGraphicFramePr>
        <p:xfrm>
          <a:off x="8518153" y="250874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34" y="1220259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160454" y="1279526"/>
            <a:ext cx="776545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363139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51320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522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687" y="1046375"/>
            <a:ext cx="3312542" cy="581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2" name="Google Shape;173;g7c553259d1_0_81"/>
          <p:cNvSpPr/>
          <p:nvPr/>
        </p:nvSpPr>
        <p:spPr>
          <a:xfrm>
            <a:off x="1363139" y="29081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920384"/>
            <a:ext cx="3620043" cy="2300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4289196"/>
            <a:ext cx="3620043" cy="22435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906706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797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414021" y="2852936"/>
            <a:ext cx="9013620" cy="2145310"/>
          </a:xfrm>
        </p:spPr>
        <p:txBody>
          <a:bodyPr/>
          <a:lstStyle/>
          <a:p>
            <a:r>
              <a:rPr lang="ko-KR" altLang="en-US" dirty="0" smtClean="0"/>
              <a:t>금주 </a:t>
            </a:r>
            <a:r>
              <a:rPr lang="en-US" altLang="ko-KR" dirty="0" err="1"/>
              <a:t>FeedBack</a:t>
            </a:r>
            <a:r>
              <a:rPr lang="en-US" altLang="ko-KR" dirty="0"/>
              <a:t> </a:t>
            </a:r>
            <a:r>
              <a:rPr lang="ko-KR" altLang="en-US" dirty="0"/>
              <a:t>및 차주 계획</a:t>
            </a:r>
            <a:br>
              <a:rPr lang="ko-KR" altLang="en-US" dirty="0"/>
            </a:br>
            <a:endParaRPr lang="en-US" altLang="ko-KR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78621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74113" y="183820"/>
            <a:ext cx="8781398" cy="724900"/>
          </a:xfrm>
        </p:spPr>
        <p:txBody>
          <a:bodyPr>
            <a:normAutofit/>
          </a:bodyPr>
          <a:lstStyle/>
          <a:p>
            <a:r>
              <a:rPr lang="ko-KR" altLang="en-US" sz="3000" dirty="0" smtClean="0">
                <a:solidFill>
                  <a:schemeClr val="bg1"/>
                </a:solidFill>
              </a:rPr>
              <a:t>금주 </a:t>
            </a:r>
            <a:r>
              <a:rPr lang="en-US" altLang="ko-KR" sz="3000" dirty="0" smtClean="0">
                <a:solidFill>
                  <a:schemeClr val="bg1"/>
                </a:solidFill>
              </a:rPr>
              <a:t>Feedback </a:t>
            </a:r>
            <a:r>
              <a:rPr lang="ko-KR" altLang="en-US" sz="3000" dirty="0" smtClean="0">
                <a:solidFill>
                  <a:schemeClr val="bg1"/>
                </a:solidFill>
              </a:rPr>
              <a:t>및 차주 계획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82832" y="1244377"/>
            <a:ext cx="10632893" cy="484139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금주 </a:t>
            </a:r>
            <a:r>
              <a:rPr lang="en-US" altLang="ko-KR" sz="2200" dirty="0" err="1" smtClean="0"/>
              <a:t>FeedBack</a:t>
            </a:r>
            <a:endParaRPr lang="en-US" altLang="ko-KR" sz="22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대소문자 구분 등의 경로통일 문제가 여전히 존재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en-US" altLang="ko-KR" sz="1800" dirty="0" smtClean="0"/>
              <a:t>HEADER </a:t>
            </a:r>
            <a:r>
              <a:rPr lang="ko-KR" altLang="en-US" sz="1800" dirty="0" smtClean="0"/>
              <a:t>페이지 </a:t>
            </a:r>
            <a:r>
              <a:rPr lang="en-US" altLang="ko-KR" sz="1800" dirty="0" smtClean="0"/>
              <a:t>INCLUDE</a:t>
            </a:r>
            <a:r>
              <a:rPr lang="ko-KR" altLang="en-US" sz="1800" dirty="0" smtClean="0"/>
              <a:t>한 상태에서 작업할 것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목표량을 달성하기가 쉽지 않음 </a:t>
            </a:r>
            <a:r>
              <a:rPr lang="en-US" altLang="ko-KR" sz="1800" dirty="0" smtClean="0"/>
              <a:t>– </a:t>
            </a:r>
            <a:r>
              <a:rPr lang="ko-KR" altLang="en-US" sz="1800" dirty="0" smtClean="0"/>
              <a:t>작업량 부족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집에 가서 연결해서 작업할 수 있는 환경 조성을 위한 방안 고민</a:t>
            </a:r>
            <a:endParaRPr lang="en-US" altLang="ko-KR" sz="1800" dirty="0" smtClean="0"/>
          </a:p>
          <a:p>
            <a:pPr>
              <a:buFont typeface="Wingdings" pitchFamily="2" charset="2"/>
              <a:buChar char="Ø"/>
            </a:pPr>
            <a:endParaRPr lang="en-US" altLang="ko-KR" sz="2200" dirty="0" smtClean="0"/>
          </a:p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차주 계획</a:t>
            </a:r>
            <a:endParaRPr lang="en-US" altLang="ko-KR" sz="22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본인의 목표 작업량을 정한 후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프로젝트 마무리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사용자 페이지 완벽 구현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관리자 페이지 구현 및 </a:t>
            </a:r>
            <a:r>
              <a:rPr lang="ko-KR" altLang="en-US" sz="1800" dirty="0" err="1" smtClean="0"/>
              <a:t>안드로이드</a:t>
            </a:r>
            <a:r>
              <a:rPr lang="ko-KR" altLang="en-US" sz="1800" dirty="0" smtClean="0"/>
              <a:t> </a:t>
            </a:r>
            <a:r>
              <a:rPr lang="ko-KR" altLang="en-US" sz="1800" err="1" smtClean="0"/>
              <a:t>앱</a:t>
            </a:r>
            <a:r>
              <a:rPr lang="ko-KR" altLang="en-US" sz="1800" smtClean="0"/>
              <a:t> 화면</a:t>
            </a: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15968593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6000" dirty="0"/>
              <a:t>THANK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YOU</a:t>
            </a:r>
            <a:endParaRPr lang="ko-KR" altLang="en-US" sz="6000" dirty="0"/>
          </a:p>
        </p:txBody>
      </p:sp>
      <p:sp>
        <p:nvSpPr>
          <p:cNvPr id="2" name="TextBox 1"/>
          <p:cNvSpPr txBox="1"/>
          <p:nvPr/>
        </p:nvSpPr>
        <p:spPr>
          <a:xfrm>
            <a:off x="3059451" y="5599134"/>
            <a:ext cx="4575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hlinkClick r:id="rId2"/>
              </a:rPr>
              <a:t>http://192.168.4.14:6080/e_Zones/main.do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7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dirty="0" smtClean="0"/>
              <a:t>양식 통일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35413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30" y="939802"/>
            <a:ext cx="6763979" cy="5681132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315199" y="2607732"/>
            <a:ext cx="4334934" cy="313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AutoNum type="arabicPeriod"/>
            </a:pPr>
            <a:r>
              <a:rPr lang="en-US" altLang="ko-KR" dirty="0" smtClean="0"/>
              <a:t>PREPARED STATEMENT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컬럼은</a:t>
            </a:r>
            <a:r>
              <a:rPr lang="ko-KR" altLang="en-US" dirty="0" smtClean="0"/>
              <a:t> 숫자 형식으로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2379134" y="2455333"/>
            <a:ext cx="4936065" cy="355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4296919" y="3090333"/>
            <a:ext cx="3018280" cy="61806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48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04" y="914401"/>
            <a:ext cx="5514837" cy="5757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315199" y="2607732"/>
            <a:ext cx="4334934" cy="313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AutoNum type="arabicPeriod"/>
            </a:pPr>
            <a:r>
              <a:rPr lang="en-US" altLang="ko-KR" dirty="0" smtClean="0"/>
              <a:t>PREPARED STATEMENT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컬럼은</a:t>
            </a:r>
            <a:r>
              <a:rPr lang="ko-KR" altLang="en-US" dirty="0" smtClean="0"/>
              <a:t> 숫자 형식으로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2379134" y="2455333"/>
            <a:ext cx="4936065" cy="355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4296919" y="3090333"/>
            <a:ext cx="3018280" cy="61806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32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5722969"/>
              </p:ext>
            </p:extLst>
          </p:nvPr>
        </p:nvGraphicFramePr>
        <p:xfrm>
          <a:off x="431800" y="1524000"/>
          <a:ext cx="11345864" cy="4458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/>
                <a:gridCol w="8755064"/>
              </a:tblGrid>
              <a:tr h="3787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통일 양식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err="1" smtClean="0"/>
                        <a:t>패키지명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DAO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ezone.dao</a:t>
                      </a:r>
                      <a:r>
                        <a:rPr lang="en-US" altLang="ko-KR" dirty="0" smtClean="0"/>
                        <a:t>.-----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SERVICE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ezone.service</a:t>
                      </a:r>
                      <a:r>
                        <a:rPr lang="en-US" altLang="ko-KR" dirty="0" smtClean="0"/>
                        <a:t>.-----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CONTROLLER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ezone.controller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VO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ezone.vo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API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ezone.api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VO Date </a:t>
                      </a:r>
                      <a:r>
                        <a:rPr lang="ko-KR" altLang="en-US" dirty="0" smtClean="0"/>
                        <a:t>데이터 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ko-KR" altLang="en-US" dirty="0" smtClean="0"/>
                        <a:t>에서 </a:t>
                      </a:r>
                      <a:r>
                        <a:rPr lang="en-US" altLang="ko-KR" dirty="0" smtClean="0"/>
                        <a:t>import</a:t>
                      </a:r>
                      <a:r>
                        <a:rPr lang="ko-KR" altLang="en-US" dirty="0" smtClean="0"/>
                        <a:t>할</a:t>
                      </a:r>
                      <a:r>
                        <a:rPr lang="ko-KR" altLang="en-US" baseline="0" dirty="0" smtClean="0"/>
                        <a:t> 경우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import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java.sql.Date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사용 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(import </a:t>
                      </a:r>
                      <a:r>
                        <a:rPr lang="en-US" altLang="ko-KR" sz="18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java.util.Date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(x))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코드형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가운데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숫자형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오른쪽 정렬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천</a:t>
                      </a:r>
                      <a:r>
                        <a:rPr lang="ko-KR" altLang="en-US" baseline="0" dirty="0" smtClean="0"/>
                        <a:t> 단위 콤마</a:t>
                      </a:r>
                      <a:r>
                        <a:rPr lang="en-US" altLang="ko-KR" baseline="0" dirty="0" smtClean="0"/>
                        <a:t>(,)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문자열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왼쪽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325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 dirty="0" smtClean="0"/>
              <a:t>[</a:t>
            </a:r>
            <a:r>
              <a:rPr lang="ko-KR" altLang="en-US" sz="2800" b="0" dirty="0" smtClean="0"/>
              <a:t>화면구현</a:t>
            </a:r>
            <a:r>
              <a:rPr lang="en-US" altLang="ko-KR" sz="2800" b="0" dirty="0" smtClean="0"/>
              <a:t>] </a:t>
            </a:r>
            <a:r>
              <a:rPr lang="ko-KR" altLang="en-US" sz="2800" b="0" dirty="0"/>
              <a:t>사용자 </a:t>
            </a:r>
            <a:r>
              <a:rPr lang="en-US" altLang="ko-KR" sz="2800" b="0" dirty="0"/>
              <a:t>– </a:t>
            </a:r>
            <a:r>
              <a:rPr lang="ko-KR" altLang="en-US" sz="2800" b="0" dirty="0"/>
              <a:t>웹 </a:t>
            </a:r>
            <a:r>
              <a:rPr lang="en-US" altLang="ko-KR" sz="2800" b="0" dirty="0"/>
              <a:t>- </a:t>
            </a:r>
            <a:r>
              <a:rPr lang="ko-KR" altLang="en-US" sz="2800" b="0" dirty="0"/>
              <a:t>로그인 페이지</a:t>
            </a:r>
            <a:r>
              <a:rPr lang="ko-KR" altLang="en-US" sz="1600" b="0" dirty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02" y="1516465"/>
            <a:ext cx="5296479" cy="481019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416" y="1593892"/>
            <a:ext cx="5421655" cy="276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416" y="2015697"/>
            <a:ext cx="5421655" cy="12547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4146" y="3416003"/>
            <a:ext cx="5558925" cy="27701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5123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r>
              <a:rPr lang="en-US" altLang="ko-KR" dirty="0"/>
              <a:t> </a:t>
            </a:r>
            <a:r>
              <a:rPr lang="en-US" altLang="ko-KR" dirty="0" smtClean="0"/>
              <a:t>– DB SEQUENCE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4297156"/>
              </p:ext>
            </p:extLst>
          </p:nvPr>
        </p:nvGraphicFramePr>
        <p:xfrm>
          <a:off x="431800" y="1524000"/>
          <a:ext cx="11345866" cy="4087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324"/>
                <a:gridCol w="2422688"/>
                <a:gridCol w="2768561"/>
                <a:gridCol w="2674293"/>
              </a:tblGrid>
              <a:tr h="3787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테이블명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컬럼명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SEQUENCE</a:t>
                      </a:r>
                      <a:r>
                        <a:rPr lang="ko-KR" altLang="en-US" dirty="0" smtClean="0"/>
                        <a:t>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시작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en-US" altLang="ko-KR" baseline="0" dirty="0" smtClean="0"/>
                        <a:t>SEQUENCE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예약 및 세미나 등록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semi_code_seq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참가 예약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참가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parti_code_seq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mu_code_seq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참가 예약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참가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mu_parti_code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문의사항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문의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sq_code_seq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Q&amp;A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QNA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qna_code_seq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공지사항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공지사항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sz_code_seq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캐러셀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배너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캐러셀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carou_code_seq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6100000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420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8130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 sz="2400" b="0" dirty="0"/>
          </a:p>
        </p:txBody>
      </p:sp>
      <p:sp>
        <p:nvSpPr>
          <p:cNvPr id="5" name="Google Shape;164;g7c553259d1_0_81"/>
          <p:cNvSpPr/>
          <p:nvPr/>
        </p:nvSpPr>
        <p:spPr>
          <a:xfrm>
            <a:off x="3891869" y="5974235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68;g7c553259d1_0_81"/>
          <p:cNvSpPr/>
          <p:nvPr/>
        </p:nvSpPr>
        <p:spPr>
          <a:xfrm>
            <a:off x="560723" y="144269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650244" y="2039603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66123" y="1630346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6" y="1752237"/>
            <a:ext cx="6115365" cy="1967739"/>
          </a:xfrm>
          <a:prstGeom prst="rect">
            <a:avLst/>
          </a:prstGeom>
        </p:spPr>
      </p:pic>
      <p:sp>
        <p:nvSpPr>
          <p:cNvPr id="10" name="Google Shape;173;g7c553259d1_0_81"/>
          <p:cNvSpPr/>
          <p:nvPr/>
        </p:nvSpPr>
        <p:spPr>
          <a:xfrm>
            <a:off x="889095" y="162513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650244" y="1305087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813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9292795" y="1447060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623" y="2629536"/>
            <a:ext cx="5345455" cy="13144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623" y="4486362"/>
            <a:ext cx="5800983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552" y="1336015"/>
            <a:ext cx="6598508" cy="86219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380515" y="1447061"/>
            <a:ext cx="453670" cy="2005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7479957" y="1659803"/>
            <a:ext cx="127393" cy="96973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441401" y="1447061"/>
            <a:ext cx="939114" cy="2005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178" y="3048000"/>
            <a:ext cx="4176584" cy="762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직선 화살표 연결선 13"/>
          <p:cNvCxnSpPr>
            <a:endCxn id="13" idx="0"/>
          </p:cNvCxnSpPr>
          <p:nvPr/>
        </p:nvCxnSpPr>
        <p:spPr>
          <a:xfrm flipH="1">
            <a:off x="2475470" y="1668040"/>
            <a:ext cx="4374000" cy="137996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65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ko-KR" altLang="en-US" sz="2800" b="0"/>
              <a:t>컨텐츠</a:t>
            </a:r>
            <a:endParaRPr lang="ko-KR" altLang="en-US" sz="2800" b="0" dirty="0"/>
          </a:p>
        </p:txBody>
      </p:sp>
      <p:sp>
        <p:nvSpPr>
          <p:cNvPr id="12" name="Google Shape;164;g7c553259d1_0_81"/>
          <p:cNvSpPr/>
          <p:nvPr/>
        </p:nvSpPr>
        <p:spPr>
          <a:xfrm>
            <a:off x="3875393" y="5954997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68;g7c553259d1_0_81"/>
          <p:cNvSpPr/>
          <p:nvPr/>
        </p:nvSpPr>
        <p:spPr>
          <a:xfrm>
            <a:off x="612312" y="150810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397333" y="2166695"/>
          <a:ext cx="2869750" cy="453579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143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583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8958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84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94" y="3700437"/>
            <a:ext cx="6466381" cy="1512598"/>
          </a:xfrm>
          <a:prstGeom prst="rect">
            <a:avLst/>
          </a:prstGeom>
        </p:spPr>
      </p:pic>
      <p:sp>
        <p:nvSpPr>
          <p:cNvPr id="19" name="Google Shape;174;g7c553259d1_0_81"/>
          <p:cNvSpPr/>
          <p:nvPr/>
        </p:nvSpPr>
        <p:spPr>
          <a:xfrm>
            <a:off x="817381" y="403035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41" y="5358008"/>
            <a:ext cx="6466381" cy="1293624"/>
          </a:xfrm>
          <a:prstGeom prst="rect">
            <a:avLst/>
          </a:prstGeom>
        </p:spPr>
      </p:pic>
      <p:sp>
        <p:nvSpPr>
          <p:cNvPr id="21" name="Google Shape;196;g7c553259d1_0_81"/>
          <p:cNvSpPr/>
          <p:nvPr/>
        </p:nvSpPr>
        <p:spPr>
          <a:xfrm>
            <a:off x="868595" y="554861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68595" y="1936943"/>
            <a:ext cx="6008538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캐러셀 배너</a:t>
            </a:r>
          </a:p>
        </p:txBody>
      </p:sp>
      <p:sp>
        <p:nvSpPr>
          <p:cNvPr id="23" name="Google Shape;207;g7c553259d1_0_81"/>
          <p:cNvSpPr/>
          <p:nvPr/>
        </p:nvSpPr>
        <p:spPr>
          <a:xfrm>
            <a:off x="1002618" y="203732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8397333" y="139722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381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메인페이지</a:t>
            </a:r>
            <a:r>
              <a:rPr lang="ko-KR" altLang="en-US" sz="1600" b="0"/>
              <a:t> </a:t>
            </a:r>
            <a:r>
              <a:rPr lang="en-US" altLang="ko-KR" sz="2000" b="0"/>
              <a:t>-  </a:t>
            </a:r>
            <a:r>
              <a:rPr lang="ko-KR" altLang="en-US" sz="2000" b="0"/>
              <a:t>컨텐츠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629" y="1683588"/>
            <a:ext cx="4691054" cy="18438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461" y="5785427"/>
            <a:ext cx="4825056" cy="457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629" y="3780138"/>
            <a:ext cx="4771888" cy="1752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78071"/>
            <a:ext cx="7039627" cy="506677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383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en-US" altLang="ko-KR" sz="2800" b="0" smtClean="0"/>
              <a:t>Footer</a:t>
            </a:r>
            <a:endParaRPr lang="ko-KR" altLang="en-US" sz="2800" b="0" dirty="0"/>
          </a:p>
        </p:txBody>
      </p:sp>
      <p:sp>
        <p:nvSpPr>
          <p:cNvPr id="15" name="Google Shape;168;g7c553259d1_0_81"/>
          <p:cNvSpPr/>
          <p:nvPr/>
        </p:nvSpPr>
        <p:spPr>
          <a:xfrm>
            <a:off x="884161" y="1436721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Google Shape;169;g7c553259d1_0_81"/>
          <p:cNvGraphicFramePr/>
          <p:nvPr>
            <p:extLst/>
          </p:nvPr>
        </p:nvGraphicFramePr>
        <p:xfrm>
          <a:off x="8452537" y="2161333"/>
          <a:ext cx="2869750" cy="4612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7" name="Google Shape;207;g7c553259d1_0_81"/>
          <p:cNvSpPr/>
          <p:nvPr/>
        </p:nvSpPr>
        <p:spPr>
          <a:xfrm>
            <a:off x="1379955" y="172236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20" y="2254423"/>
            <a:ext cx="6246845" cy="1587572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8452537" y="143672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041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 </a:t>
            </a:r>
            <a:r>
              <a:rPr lang="ko-KR" altLang="en-US" sz="2800" b="0"/>
              <a:t>메인페이지</a:t>
            </a:r>
            <a:r>
              <a:rPr lang="ko-KR" altLang="en-US" sz="1600" b="0"/>
              <a:t> </a:t>
            </a:r>
            <a:r>
              <a:rPr lang="en-US" altLang="ko-KR" sz="2000" b="0"/>
              <a:t>-  Footer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7892"/>
            <a:ext cx="12192000" cy="345082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6423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로그인 </a:t>
            </a:r>
            <a:r>
              <a:rPr lang="ko-KR" altLang="en-US" sz="4000" b="0"/>
              <a:t>페이지</a:t>
            </a:r>
            <a:r>
              <a:rPr lang="ko-KR" altLang="en-US" sz="2400" b="0"/>
              <a:t> </a:t>
            </a:r>
            <a:endParaRPr lang="ko-KR" altLang="en-US" sz="2400" b="0" dirty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834733" y="1556950"/>
            <a:ext cx="6526163" cy="50154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7738751" y="3328889"/>
          <a:ext cx="2869750" cy="263334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38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715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364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27" y="1727989"/>
            <a:ext cx="6102172" cy="423424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1278877" y="1638984"/>
            <a:ext cx="245944" cy="3043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802724" y="241587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00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00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64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로그인 페이지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02" y="1516465"/>
            <a:ext cx="5296479" cy="481019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416" y="1593892"/>
            <a:ext cx="5421655" cy="276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416" y="2015697"/>
            <a:ext cx="5421655" cy="12547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4146" y="3416003"/>
            <a:ext cx="5558925" cy="27701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758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10286</Words>
  <Application>Microsoft Office PowerPoint</Application>
  <PresentationFormat>사용자 지정</PresentationFormat>
  <Paragraphs>2973</Paragraphs>
  <Slides>265</Slides>
  <Notes>86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265</vt:i4>
      </vt:variant>
    </vt:vector>
  </HeadingPairs>
  <TitlesOfParts>
    <vt:vector size="266" baseType="lpstr">
      <vt:lpstr>Office 테마</vt:lpstr>
      <vt:lpstr>e – Zone </vt:lpstr>
      <vt:lpstr>목차</vt:lpstr>
      <vt:lpstr>구현 현황</vt:lpstr>
      <vt:lpstr>구현 현황</vt:lpstr>
      <vt:lpstr>화면 설계 및 구현</vt:lpstr>
      <vt:lpstr>PowerPoint 프레젠테이션</vt:lpstr>
      <vt:lpstr>[피드백] 사용자 – 웹 - 메인페이지 - HEADER</vt:lpstr>
      <vt:lpstr>[피드백] 사용자 – 웹 - 메인페이지 - HEADER</vt:lpstr>
      <vt:lpstr>[화면구현] 사용자 – 웹 - 로그인 페이지 </vt:lpstr>
      <vt:lpstr>[화면구현] 사용자 – 웹 - 로그인 페이지 – 로그인 실패 </vt:lpstr>
      <vt:lpstr>[화면설계] 사용자 – 웹 – 아이디 찾기 </vt:lpstr>
      <vt:lpstr>[화면구현] 사용자 – 웹 – 아이디 찾기 </vt:lpstr>
      <vt:lpstr>[화면구현] 사용자 – 웹 – 아이디 찾기 - 결과 </vt:lpstr>
      <vt:lpstr>[화면설계] 사용자 – 웹 – 비밀번호 찾기 </vt:lpstr>
      <vt:lpstr>[화면구현] 사용자 – 웹 – 비밀번호 찾기 </vt:lpstr>
      <vt:lpstr>[화면설계] 사용자 – 웹 – 비밀번호 변경 </vt:lpstr>
      <vt:lpstr>[화면구현] 사용자 – 웹 – 비밀번호 변경 </vt:lpstr>
      <vt:lpstr>PowerPoint 프레젠테이션</vt:lpstr>
      <vt:lpstr>[화면구현] 사용자 – 웹 비밀번호 변경 완료</vt:lpstr>
      <vt:lpstr>[화면설계] 사용자 – 웹 - 세미나존 정보</vt:lpstr>
      <vt:lpstr>[화면구현] 사용자 – 웹 - 세미나존 정보</vt:lpstr>
      <vt:lpstr>[화면구현] 사용자 – 웹 – 세미나존 문의</vt:lpstr>
      <vt:lpstr>[화면구현] 사용자 – 웹 – 세미나존 문의 등록</vt:lpstr>
      <vt:lpstr>[화면설계] 사용자 – 모바일 -메인페이지</vt:lpstr>
      <vt:lpstr>[화면구현] 사용자 – 모바일 -메인페이지</vt:lpstr>
      <vt:lpstr>[화면구현] 사용자 – 모바일 –메인페이지 - 메뉴</vt:lpstr>
      <vt:lpstr>[화면설계] 사용자 – 모바일 - 로그인 페이지 </vt:lpstr>
      <vt:lpstr>[화면구현] 사용자 – 모바일 - 로그인 페이지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[피드백] 사용자 - 웹 - 게시판 – Q&amp;A</vt:lpstr>
      <vt:lpstr>[피드백] 사용자 - 웹 - 게시판 – Q&amp;A</vt:lpstr>
      <vt:lpstr>PowerPoint 프레젠테이션</vt:lpstr>
      <vt:lpstr>PowerPoint 프레젠테이션</vt:lpstr>
      <vt:lpstr>[화면 설계] 사용자 - 웹 - 게시판 – Q&amp;A</vt:lpstr>
      <vt:lpstr>[화면 구현] 사용자 - 웹 - 게시판 – Q&amp;A</vt:lpstr>
      <vt:lpstr>[화면 구현] 사용자 - 웹 - 게시판 – Q&amp;A</vt:lpstr>
      <vt:lpstr>[화면 구현] 사용자 - 웹 - 게시판 – Q&amp;A</vt:lpstr>
      <vt:lpstr>[화면 구현] 사용자 - 웹 - 게시판 – Q&amp;A</vt:lpstr>
      <vt:lpstr>[화면 설계] 사용자 - 웹 - 게시판 – Q&amp;A</vt:lpstr>
      <vt:lpstr>[화면 구현] 사용자 - 웹 - 게시판 – Q&amp;A</vt:lpstr>
      <vt:lpstr>[화면 설계] 사용자 - 모바일 - 게시판 – Q&amp;A</vt:lpstr>
      <vt:lpstr>[화면 구현] 사용자 - 모바일 - 게시판 – Q&amp;A</vt:lpstr>
      <vt:lpstr>금주 FeedBack 및 차주 계획 </vt:lpstr>
      <vt:lpstr>금주 Feedback 및 차주 계획</vt:lpstr>
      <vt:lpstr>THANK  YOU</vt:lpstr>
      <vt:lpstr>양식 통일</vt:lpstr>
      <vt:lpstr>양식 통일</vt:lpstr>
      <vt:lpstr>양식 통일</vt:lpstr>
      <vt:lpstr>양식 통일</vt:lpstr>
      <vt:lpstr>양식 통일 – DB SEQUENCE</vt:lpstr>
      <vt:lpstr>PowerPoint 프레젠테이션</vt:lpstr>
      <vt:lpstr>[화면설계] 사용자 – 웹 - 메인페이지 - HEADER</vt:lpstr>
      <vt:lpstr>[화면구현] 사용자 – 웹 - 메인페이지 - HEADER</vt:lpstr>
      <vt:lpstr>[화면설계] 사용자 – 웹 - 메인페이지 -  컨텐츠</vt:lpstr>
      <vt:lpstr>[화면구현] 사용자 – 웹 - 메인페이지 -  컨텐츠</vt:lpstr>
      <vt:lpstr>[화면설계] 사용자 – 웹 -  메인페이지 -  Footer</vt:lpstr>
      <vt:lpstr>[화면구현] 사용자 – 웹 -  메인페이지 -  Footer</vt:lpstr>
      <vt:lpstr>[화면설계] 사용자 – 웹 - 로그인 페이지 </vt:lpstr>
      <vt:lpstr>[화면구현] 사용자 – 웹 - 로그인 페이지 </vt:lpstr>
      <vt:lpstr>[화면구현] 사용자 – 웹 - 로그인 페이지 – 로그인 실패 </vt:lpstr>
      <vt:lpstr>[화면설계] 사용자 – 웹 – 아이디 찾기 </vt:lpstr>
      <vt:lpstr>[화면구현] 사용자 – 웹 – 아이디 찾기 </vt:lpstr>
      <vt:lpstr>[화면구현] 사용자 – 웹 – 아이디 찾기 - 결과 </vt:lpstr>
      <vt:lpstr>[화면설계] 사용자 – 웹 – 비밀번호 찾기 </vt:lpstr>
      <vt:lpstr>[화면구현] 사용자 – 웹 – 비밀번호 찾기 </vt:lpstr>
      <vt:lpstr>[화면설계] 사용자 – 웹 – 비밀번호 변경 </vt:lpstr>
      <vt:lpstr>[화면구현] 사용자 – 웹 – 비밀번호 변경 </vt:lpstr>
      <vt:lpstr>PowerPoint 프레젠테이션</vt:lpstr>
      <vt:lpstr>[화면구현] 사용자 – 웹 비밀번호 변경 완료</vt:lpstr>
      <vt:lpstr>[화면설계] 사용자 – 모바일 -메인페이지</vt:lpstr>
      <vt:lpstr>[화면구현] 사용자 – 모바일 -메인페이지</vt:lpstr>
      <vt:lpstr>[화면구현] 사용자 – 모바일 –메인페이지 - 메뉴</vt:lpstr>
      <vt:lpstr>[화면설계] 사용자 – 모바일 - 로그인 페이지 </vt:lpstr>
      <vt:lpstr>[화면구현] 사용자 – 모바일 - 로그인 페이지 </vt:lpstr>
      <vt:lpstr>[화면설계] 사용자 – 웹 - 세미나존 정보</vt:lpstr>
      <vt:lpstr>[화면구현] 사용자 – 웹 - 세미나존 정보</vt:lpstr>
      <vt:lpstr>[화면구현] 사용자 – 웹 – 세미나존 문의</vt:lpstr>
      <vt:lpstr>[화면구현] 사용자 – 웹 – 세미나존 문의 등록</vt:lpstr>
      <vt:lpstr>[화면설계]사용자 – 모바일 - 세미나존 정보</vt:lpstr>
      <vt:lpstr>[화면설계]사용자 – 웹 - 세미나존 후기 목록</vt:lpstr>
      <vt:lpstr>[화면설계] 사용자 – 웹 - 세미나존 후기 목록 -상세내용</vt:lpstr>
      <vt:lpstr>[화면설계] 사용자 – 모바일 - 세미나존 후기 목록</vt:lpstr>
      <vt:lpstr>[화면설계]사용자- 모바일 – 세미나존 후기 목록 - 상세내용 </vt:lpstr>
      <vt:lpstr>[화면설계] 관리자 – 웹 - 캐러셀 배너 관리</vt:lpstr>
      <vt:lpstr>[화면설계] 관리자- 웹 - 회원정보관리</vt:lpstr>
      <vt:lpstr>[화면설계] 관리자 – 웹 - 세미나존 관리</vt:lpstr>
      <vt:lpstr>[화면설계] 관리자 –웹 - 세미나존 등록 및 수정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[화면 설계] 사용자 - 웹 - 게시판 - 공지사항</vt:lpstr>
      <vt:lpstr>[화면 구현] 사용자 - 웹 - 게시판 - 공지사항</vt:lpstr>
      <vt:lpstr>[화면 구현] 사용자 - 웹 - 게시판 - 공지사항</vt:lpstr>
      <vt:lpstr>[화면 설계] 사용자 - 웹 - 게시판 - 공지사항</vt:lpstr>
      <vt:lpstr>PowerPoint 프레젠테이션</vt:lpstr>
      <vt:lpstr>PowerPoint 프레젠테이션</vt:lpstr>
      <vt:lpstr>[화면 설계] 사용자 - 웹 - 게시판 - FAQ</vt:lpstr>
      <vt:lpstr>[화면 구현] 사용자 - 웹 - 게시판 - FAQ</vt:lpstr>
      <vt:lpstr>[화면 설계] 사용자 - 웹 - 게시판 - FAQ</vt:lpstr>
      <vt:lpstr>[화면 설계] 사용자 - 모바일 - 게시판 - FAQ</vt:lpstr>
      <vt:lpstr>[화면 설계] 사용자 - 웹 - 게시판 – Q&amp;A</vt:lpstr>
      <vt:lpstr>[화면 구현] 사용자 - 웹 - 게시판 – Q&amp;A</vt:lpstr>
      <vt:lpstr>[화면 구현] 사용자 - 웹 - 게시판 – Q&amp;A</vt:lpstr>
      <vt:lpstr>[화면 구현] 사용자 - 웹 - 게시판 – Q&amp;A</vt:lpstr>
      <vt:lpstr>[화면 구현] 사용자 - 웹 - 게시판 – Q&amp;A</vt:lpstr>
      <vt:lpstr>[화면 설계] 사용자 - 웹 - 게시판 – Q&amp;A</vt:lpstr>
      <vt:lpstr>[화면 구현] 사용자 - 웹 - 게시판 – Q&amp;A</vt:lpstr>
      <vt:lpstr>[화면 설계] 사용자 - 모바일 - 게시판 – Q&amp;A</vt:lpstr>
      <vt:lpstr>[화면 구현] 사용자 - 모바일 - 게시판 – Q&amp;A</vt:lpstr>
      <vt:lpstr>[화면 설계] 관리자 - 게시판 관리 – 공지사항 관리</vt:lpstr>
      <vt:lpstr>[화면 설계] 관리자 - 게시판 관리 – 공지사항 관리</vt:lpstr>
      <vt:lpstr>[화면 설계] 관리자 - 게시판 관리 – 공지사항 관리</vt:lpstr>
      <vt:lpstr>[화면 설계] 관리자 – 게시판 관리 – 공지사항 관리</vt:lpstr>
      <vt:lpstr>[화면 설계] 관리자 - 게시판 관리 – FAQ</vt:lpstr>
      <vt:lpstr>[화면 설계] 관리자 - 게시판 관리 – FAQ</vt:lpstr>
      <vt:lpstr>[화면 설계] 관리자 – 게시판 관리 - FAQ</vt:lpstr>
      <vt:lpstr>[화면 설계] 관리자 - 게시판 관리 – FAQ</vt:lpstr>
      <vt:lpstr>[화면 설계] 관리자 - 게시판 관리 – Q&amp;A</vt:lpstr>
      <vt:lpstr>[화면 설계] 관리자 - 게시판 관리 – Q&amp;A</vt:lpstr>
      <vt:lpstr>[화면 설계] 관리자 - 게시판 관리 – Q&amp;A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 – Zone </dc:title>
  <dc:creator>507-07</dc:creator>
  <cp:lastModifiedBy>507-06</cp:lastModifiedBy>
  <cp:revision>95</cp:revision>
  <dcterms:created xsi:type="dcterms:W3CDTF">2020-04-02T06:13:26Z</dcterms:created>
  <dcterms:modified xsi:type="dcterms:W3CDTF">2020-04-23T08:52:18Z</dcterms:modified>
</cp:coreProperties>
</file>